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84" r:id="rId4"/>
    <p:sldId id="285" r:id="rId5"/>
    <p:sldId id="287" r:id="rId6"/>
    <p:sldId id="259" r:id="rId7"/>
    <p:sldId id="260" r:id="rId8"/>
    <p:sldId id="261" r:id="rId9"/>
    <p:sldId id="289" r:id="rId10"/>
    <p:sldId id="290" r:id="rId11"/>
    <p:sldId id="263" r:id="rId12"/>
    <p:sldId id="292" r:id="rId13"/>
    <p:sldId id="268" r:id="rId14"/>
    <p:sldId id="298" r:id="rId15"/>
    <p:sldId id="299" r:id="rId16"/>
    <p:sldId id="300" r:id="rId17"/>
    <p:sldId id="294" r:id="rId18"/>
    <p:sldId id="296" r:id="rId19"/>
    <p:sldId id="297" r:id="rId20"/>
    <p:sldId id="302" r:id="rId21"/>
    <p:sldId id="303" r:id="rId22"/>
    <p:sldId id="307" r:id="rId23"/>
    <p:sldId id="308" r:id="rId24"/>
    <p:sldId id="311" r:id="rId25"/>
    <p:sldId id="312" r:id="rId26"/>
    <p:sldId id="318" r:id="rId27"/>
    <p:sldId id="317" r:id="rId28"/>
    <p:sldId id="313" r:id="rId29"/>
    <p:sldId id="281" r:id="rId30"/>
    <p:sldId id="283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2E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423" autoAdjust="0"/>
    <p:restoredTop sz="90929"/>
  </p:normalViewPr>
  <p:slideViewPr>
    <p:cSldViewPr>
      <p:cViewPr varScale="1">
        <p:scale>
          <a:sx n="68" d="100"/>
          <a:sy n="68" d="100"/>
        </p:scale>
        <p:origin x="14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DDC546A-478C-4C33-98A2-67223FCC723D}" type="datetimeFigureOut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C51169C-3FEA-4D44-8F83-AE1BBA606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66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3287911-6098-4526-9BFF-DA180E97A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87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11/12/2017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1EAE39-B682-4594-B9CA-AFBB81EC6A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C742-8725-4302-B694-173DF9972D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02AC0-0BF3-47A3-AB0A-8AE39306C6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11/12/2017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8FCAE-229E-47B9-BDA4-62F9FAEA4E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1FED2-DB78-4E8E-A19F-7A5D7B7C5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7D50F-4A8F-4501-8F04-40BBF6C858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11/12/2017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6DF69-F47C-4BA2-B3F3-A2E960A03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0B617-C5E3-48FA-B831-65392929F4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58D2FE5-3352-4A1C-8579-D825E219B4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66B61E-82F0-4807-9B4F-535AE5DA18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10337" y="6376737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4F8F57-49F6-42B8-A1F5-A4477C72C7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utoUpdateAnimBg="0"/>
    </p:bld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9_9SutNmfFk?version=2&amp;hl=en_US&amp;rel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3528" y="152400"/>
            <a:ext cx="9034272" cy="762000"/>
          </a:xfrm>
        </p:spPr>
        <p:txBody>
          <a:bodyPr/>
          <a:lstStyle/>
          <a:p>
            <a:r>
              <a:rPr lang="en-US" dirty="0" smtClean="0"/>
              <a:t>The Human Population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5768658"/>
            <a:ext cx="864412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i="1" dirty="0">
                <a:latin typeface="+mn-lt"/>
              </a:rPr>
              <a:t>Think of the earth as a living organism that is being attacked by billions of bacteria whose numbers double every forty years. Either the …bacteria dies, or both die. </a:t>
            </a:r>
          </a:p>
          <a:p>
            <a:r>
              <a:rPr lang="en-US" sz="1600" b="1" i="1" dirty="0">
                <a:latin typeface="+mn-lt"/>
              </a:rPr>
              <a:t>			- Gore Vidal</a:t>
            </a:r>
          </a:p>
        </p:txBody>
      </p:sp>
      <p:pic>
        <p:nvPicPr>
          <p:cNvPr id="1026" name="Picture 2" descr="http://metrouk2.files.wordpress.com/2013/03/rtx4w9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8" y="957072"/>
            <a:ext cx="7371479" cy="477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133252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Industrialized farming, water treatment, and modern medicine removed many density-dependent limiting factors.</a:t>
            </a:r>
          </a:p>
          <a:p>
            <a:r>
              <a:rPr lang="en-US" dirty="0" smtClean="0"/>
              <a:t>The human population began to grow exponentially.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924800" cy="389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18387"/>
            <a:ext cx="8534400" cy="388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568514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A11EE0-950C-4A77-8D70-81D56490B471}" type="slidenum">
              <a:rPr lang="en-US" sz="1400" smtClean="0"/>
              <a:pPr eaLnBrk="1" hangingPunct="1"/>
              <a:t>11</a:t>
            </a:fld>
            <a:endParaRPr lang="en-US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Exponential Growth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334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Exponential growth </a:t>
            </a:r>
            <a:r>
              <a:rPr lang="en-US" dirty="0" smtClean="0"/>
              <a:t>occurs when the </a:t>
            </a:r>
            <a:r>
              <a:rPr lang="en-US" u="sng" dirty="0" smtClean="0"/>
              <a:t>population size </a:t>
            </a:r>
            <a:r>
              <a:rPr lang="en-US" dirty="0" smtClean="0"/>
              <a:t>and its </a:t>
            </a:r>
            <a:r>
              <a:rPr lang="en-US" u="sng" dirty="0" smtClean="0"/>
              <a:t>rate of growth </a:t>
            </a:r>
            <a:r>
              <a:rPr lang="en-US" dirty="0" smtClean="0"/>
              <a:t>both increase.</a:t>
            </a:r>
          </a:p>
          <a:p>
            <a:pPr lvl="1" eaLnBrk="1" hangingPunct="1"/>
            <a:r>
              <a:rPr lang="en-US" dirty="0" smtClean="0"/>
              <a:t>It took over 70,000 years to reach 1 billion.</a:t>
            </a:r>
          </a:p>
          <a:p>
            <a:pPr lvl="1"/>
            <a:r>
              <a:rPr lang="en-US" dirty="0" smtClean="0"/>
              <a:t>150 years to reach 3 billion.</a:t>
            </a:r>
          </a:p>
          <a:p>
            <a:pPr lvl="1"/>
            <a:r>
              <a:rPr lang="en-US" dirty="0" smtClean="0"/>
              <a:t>25 years to reach 4 billion.</a:t>
            </a:r>
          </a:p>
          <a:p>
            <a:pPr lvl="1"/>
            <a:r>
              <a:rPr lang="en-US" dirty="0" smtClean="0"/>
              <a:t>20 years to reach 5 billion</a:t>
            </a:r>
          </a:p>
          <a:p>
            <a:pPr lvl="1"/>
            <a:r>
              <a:rPr lang="en-US" dirty="0" smtClean="0"/>
              <a:t>12 years to reach 6 billion.</a:t>
            </a:r>
          </a:p>
          <a:p>
            <a:pPr lvl="1"/>
            <a:r>
              <a:rPr lang="en-US" dirty="0" smtClean="0"/>
              <a:t>11 years to reach 7 billion.</a:t>
            </a:r>
          </a:p>
        </p:txBody>
      </p:sp>
      <p:pic>
        <p:nvPicPr>
          <p:cNvPr id="5122" name="Picture 2" descr="http://jwilson.coe.uga.edu/EMAT6680Fa10/Sutherland/Assignments/Assignment1/img/exponentialgrowt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3389003" cy="311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5024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r>
              <a:rPr lang="en-US" dirty="0" smtClean="0"/>
              <a:t>Another way of measuring growth is through </a:t>
            </a:r>
            <a:r>
              <a:rPr lang="en-US" dirty="0" smtClean="0">
                <a:solidFill>
                  <a:srgbClr val="FFFF00"/>
                </a:solidFill>
              </a:rPr>
              <a:t>doubling time</a:t>
            </a:r>
            <a:r>
              <a:rPr lang="en-US" dirty="0" smtClean="0"/>
              <a:t>, an estimate of how long it will take the population to double in size at its current rate of growth.</a:t>
            </a:r>
          </a:p>
          <a:p>
            <a:r>
              <a:rPr lang="en-US" dirty="0" smtClean="0"/>
              <a:t>Doubling time is calculated with this equation:</a:t>
            </a:r>
          </a:p>
          <a:p>
            <a:pPr marL="0" indent="0">
              <a:buNone/>
            </a:pPr>
            <a:r>
              <a:rPr lang="en-US" dirty="0" smtClean="0"/>
              <a:t>	70 / (Current % Growth Rate)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52552"/>
              </p:ext>
            </p:extLst>
          </p:nvPr>
        </p:nvGraphicFramePr>
        <p:xfrm>
          <a:off x="1143000" y="3276600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Growth Rate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Doubling Time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1970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2.09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34 years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1.82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38 years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1990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44 years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56 years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63 years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308336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BE5218-81A6-4E1F-8B7A-C84035ED6530}" type="slidenum">
              <a:rPr lang="en-US" sz="1400" smtClean="0"/>
              <a:pPr eaLnBrk="1" hangingPunct="1"/>
              <a:t>13</a:t>
            </a:fld>
            <a:endParaRPr 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DEMOGRAPHY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Demographics</a:t>
            </a:r>
            <a:r>
              <a:rPr lang="en-US" dirty="0" smtClean="0"/>
              <a:t> is the study of human populations.</a:t>
            </a:r>
          </a:p>
          <a:p>
            <a:pPr lvl="1" eaLnBrk="1" hangingPunct="1"/>
            <a:r>
              <a:rPr lang="en-US" dirty="0" smtClean="0"/>
              <a:t>Includes comparing statistics such as births, deaths, gender, race, and economic status.</a:t>
            </a:r>
          </a:p>
          <a:p>
            <a:r>
              <a:rPr lang="en-US" dirty="0">
                <a:solidFill>
                  <a:srgbClr val="FFFF00"/>
                </a:solidFill>
              </a:rPr>
              <a:t>Developing countries</a:t>
            </a:r>
            <a:r>
              <a:rPr lang="en-US" dirty="0"/>
              <a:t> have populations that tend to be poorer, younger, and are growing much more rapidly.</a:t>
            </a:r>
          </a:p>
          <a:p>
            <a:r>
              <a:rPr lang="en-US" dirty="0">
                <a:solidFill>
                  <a:srgbClr val="FFFF00"/>
                </a:solidFill>
              </a:rPr>
              <a:t>Developed countries</a:t>
            </a:r>
            <a:r>
              <a:rPr lang="en-US" dirty="0"/>
              <a:t> are wealthy, old, and tend to have decreasing population sizes.</a:t>
            </a:r>
          </a:p>
          <a:p>
            <a:pPr lvl="1"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44887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410200"/>
            <a:ext cx="8229600" cy="1143000"/>
          </a:xfrm>
        </p:spPr>
        <p:txBody>
          <a:bodyPr>
            <a:normAutofit fontScale="92500" lnSpcReduction="10000"/>
          </a:bodyPr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dirty="0">
                <a:solidFill>
                  <a:schemeClr val="tx1"/>
                </a:solidFill>
              </a:rPr>
              <a:t>Developing countries contain 80% of </a:t>
            </a:r>
            <a:r>
              <a:rPr lang="en-US" dirty="0" smtClean="0">
                <a:solidFill>
                  <a:schemeClr val="tx1"/>
                </a:solidFill>
              </a:rPr>
              <a:t>the world’s </a:t>
            </a:r>
            <a:r>
              <a:rPr lang="en-US" dirty="0">
                <a:solidFill>
                  <a:schemeClr val="tx1"/>
                </a:solidFill>
              </a:rPr>
              <a:t>population, and will account for 90% of </a:t>
            </a:r>
            <a:r>
              <a:rPr lang="en-US" dirty="0" smtClean="0">
                <a:solidFill>
                  <a:schemeClr val="tx1"/>
                </a:solidFill>
              </a:rPr>
              <a:t>its projected </a:t>
            </a:r>
            <a:r>
              <a:rPr lang="en-US" dirty="0">
                <a:solidFill>
                  <a:schemeClr val="tx1"/>
                </a:solidFill>
              </a:rPr>
              <a:t>growth.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5" descr="Fi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153400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42475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Comparing developed and developing countries requires the use of these demographic variables:</a:t>
            </a:r>
            <a:endParaRPr lang="en-US" dirty="0"/>
          </a:p>
          <a:p>
            <a:pPr lvl="1"/>
            <a:r>
              <a:rPr lang="en-US" dirty="0">
                <a:solidFill>
                  <a:srgbClr val="FFFF00"/>
                </a:solidFill>
              </a:rPr>
              <a:t>Life expectancy</a:t>
            </a:r>
            <a:r>
              <a:rPr lang="en-US" dirty="0"/>
              <a:t>, or how long an average newborn will live in a society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Most affected by infant mortality rate.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total fertility rate</a:t>
            </a:r>
            <a:r>
              <a:rPr lang="en-US" dirty="0"/>
              <a:t>, the average number of children a woman will have in her lifetime.</a:t>
            </a:r>
          </a:p>
          <a:p>
            <a:pPr lvl="2"/>
            <a:r>
              <a:rPr lang="en-US" dirty="0"/>
              <a:t>A fertility rate above </a:t>
            </a:r>
            <a:r>
              <a:rPr lang="en-US" dirty="0">
                <a:solidFill>
                  <a:srgbClr val="FFFF00"/>
                </a:solidFill>
              </a:rPr>
              <a:t>replacement level</a:t>
            </a:r>
            <a:r>
              <a:rPr lang="en-US" dirty="0"/>
              <a:t>, 2.1, will generally result in a growing population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Below replacement level results in a shrinking population.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Gross domestic product per capita </a:t>
            </a:r>
            <a:r>
              <a:rPr lang="en-US" dirty="0" smtClean="0"/>
              <a:t>is a measurement of standard of living.</a:t>
            </a:r>
          </a:p>
          <a:p>
            <a:pPr lvl="2"/>
            <a:r>
              <a:rPr lang="en-US" dirty="0" smtClean="0"/>
              <a:t>Total value of all goods and services produced in a country per person.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3983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10200" y="6096000"/>
            <a:ext cx="28956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Afghan market.  Photo by Staff Sgt. Russell Lee </a:t>
            </a:r>
            <a:r>
              <a:rPr lang="en-US" sz="1600" dirty="0" err="1" smtClean="0"/>
              <a:t>Klika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528179"/>
              </p:ext>
            </p:extLst>
          </p:nvPr>
        </p:nvGraphicFramePr>
        <p:xfrm>
          <a:off x="800456" y="914400"/>
          <a:ext cx="7239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GDP Per Capita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Fertility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 Expectancy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United</a:t>
                      </a:r>
                      <a:r>
                        <a:rPr lang="en-US" baseline="0" dirty="0" smtClean="0"/>
                        <a:t>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$49,965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Afghanistan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https://upload.wikimedia.org/wikipedia/commons/6/65/Afghan_market_teeming_with_vendors_and_shoppers_2-4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56" y="2989595"/>
            <a:ext cx="4505418" cy="29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hatwillmatter.com/wp-content/uploads/2012/05/AA-Shopping-c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12793"/>
            <a:ext cx="4000500" cy="266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11018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850" y="5562600"/>
            <a:ext cx="8229600" cy="1143000"/>
          </a:xfrm>
        </p:spPr>
        <p:txBody>
          <a:bodyPr/>
          <a:lstStyle/>
          <a:p>
            <a:r>
              <a:rPr lang="en-US" dirty="0" smtClean="0"/>
              <a:t>Life expectancy (and infant mortality) are highly correlated with GDP, up to about $4000/year.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 descr=" 04_07.jpg                                                      000F9B25&#10;new_server                     BA94D70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32112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5705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movement of individuals between </a:t>
            </a:r>
            <a:r>
              <a:rPr lang="en-US" dirty="0" smtClean="0"/>
              <a:t>areas can have a major impact on population change.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Emigration</a:t>
            </a:r>
            <a:r>
              <a:rPr lang="en-US" dirty="0" smtClean="0"/>
              <a:t> is when people move out </a:t>
            </a:r>
            <a:r>
              <a:rPr lang="en-US" dirty="0"/>
              <a:t>of an </a:t>
            </a:r>
            <a:r>
              <a:rPr lang="en-US" dirty="0" smtClean="0"/>
              <a:t>area.</a:t>
            </a:r>
          </a:p>
          <a:p>
            <a:pPr lvl="1"/>
            <a:r>
              <a:rPr lang="en-US" dirty="0" smtClean="0"/>
              <a:t>More likely </a:t>
            </a:r>
            <a:r>
              <a:rPr lang="en-US" dirty="0"/>
              <a:t>to occur in developing countries.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Immigration</a:t>
            </a:r>
            <a:r>
              <a:rPr lang="en-US" dirty="0" smtClean="0"/>
              <a:t> is when </a:t>
            </a:r>
            <a:br>
              <a:rPr lang="en-US" dirty="0" smtClean="0"/>
            </a:br>
            <a:r>
              <a:rPr lang="en-US" dirty="0" smtClean="0"/>
              <a:t>people move into </a:t>
            </a:r>
            <a:r>
              <a:rPr lang="en-US" dirty="0"/>
              <a:t>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area.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likely to occur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developed </a:t>
            </a:r>
            <a:r>
              <a:rPr lang="en-US" dirty="0"/>
              <a:t>countries.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pic>
        <p:nvPicPr>
          <p:cNvPr id="9218" name="Picture 2" descr="http://teacher.scholastic.com/activities/immigration/timeline_photos/1892_small_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114800" cy="30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80171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r>
              <a:rPr lang="en-US" dirty="0" smtClean="0"/>
              <a:t>In some developed countries, immigration offsets or delays the normal population decline.</a:t>
            </a:r>
          </a:p>
          <a:p>
            <a:r>
              <a:rPr lang="en-US" dirty="0" smtClean="0"/>
              <a:t>The United States total fertility rate in 2011 was 1.89, below replacement level.  </a:t>
            </a:r>
          </a:p>
          <a:p>
            <a:pPr lvl="1"/>
            <a:r>
              <a:rPr lang="en-US" dirty="0" smtClean="0"/>
              <a:t>The overall immigration was over 11 million.</a:t>
            </a:r>
          </a:p>
          <a:p>
            <a:pPr lvl="1"/>
            <a:r>
              <a:rPr lang="en-US" dirty="0" smtClean="0"/>
              <a:t>The population growth rate was 0.7%.</a:t>
            </a:r>
          </a:p>
          <a:p>
            <a:r>
              <a:rPr lang="en-US" dirty="0" smtClean="0"/>
              <a:t>Japan had a fertility rate of 1.39 in 2011.</a:t>
            </a:r>
          </a:p>
          <a:p>
            <a:pPr lvl="1"/>
            <a:r>
              <a:rPr lang="en-US" dirty="0" smtClean="0"/>
              <a:t>The overall immigration was just over 200,000.</a:t>
            </a:r>
          </a:p>
          <a:p>
            <a:pPr lvl="1"/>
            <a:r>
              <a:rPr lang="en-US" dirty="0" smtClean="0"/>
              <a:t>Their population growth rate is -0.2%.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8428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Early Human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During the earliest parts of human history, our population survived as hunter-gatherers.</a:t>
            </a:r>
          </a:p>
          <a:p>
            <a:r>
              <a:rPr lang="en-US" dirty="0" smtClean="0"/>
              <a:t>The population during this time was low; estimated to be in the thousands.</a:t>
            </a:r>
          </a:p>
          <a:p>
            <a:pPr lvl="1"/>
            <a:r>
              <a:rPr lang="en-US" dirty="0" smtClean="0"/>
              <a:t>Like other species, </a:t>
            </a:r>
            <a:br>
              <a:rPr lang="en-US" dirty="0" smtClean="0"/>
            </a:br>
            <a:r>
              <a:rPr lang="en-US" dirty="0" smtClean="0"/>
              <a:t>population size was </a:t>
            </a:r>
            <a:br>
              <a:rPr lang="en-US" dirty="0" smtClean="0"/>
            </a:br>
            <a:r>
              <a:rPr lang="en-US" dirty="0" smtClean="0"/>
              <a:t>limited by </a:t>
            </a:r>
            <a:br>
              <a:rPr lang="en-US" dirty="0" smtClean="0"/>
            </a:br>
            <a:r>
              <a:rPr lang="en-US" dirty="0" smtClean="0"/>
              <a:t>environmental </a:t>
            </a:r>
            <a:br>
              <a:rPr lang="en-US" dirty="0" smtClean="0"/>
            </a:br>
            <a:r>
              <a:rPr lang="en-US" dirty="0" smtClean="0"/>
              <a:t>resistance factors, such </a:t>
            </a:r>
            <a:br>
              <a:rPr lang="en-US" dirty="0" smtClean="0"/>
            </a:br>
            <a:r>
              <a:rPr lang="en-US" dirty="0" smtClean="0"/>
              <a:t>as competition for food </a:t>
            </a:r>
            <a:br>
              <a:rPr lang="en-US" dirty="0" smtClean="0"/>
            </a:br>
            <a:r>
              <a:rPr lang="en-US" dirty="0" smtClean="0"/>
              <a:t>and water, predators, </a:t>
            </a:r>
            <a:br>
              <a:rPr lang="en-US" dirty="0" smtClean="0"/>
            </a:br>
            <a:r>
              <a:rPr lang="en-US" dirty="0" smtClean="0"/>
              <a:t>and disease.</a:t>
            </a:r>
          </a:p>
        </p:txBody>
      </p:sp>
      <p:pic>
        <p:nvPicPr>
          <p:cNvPr id="38914" name="Picture 2" descr="File:Hadazbe returning from hu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21592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510337" y="6376737"/>
            <a:ext cx="609600" cy="457200"/>
          </a:xfrm>
        </p:spPr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8409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studying the demographics of a single country, two of the most important factors to examine are gender and age distribution.</a:t>
            </a:r>
          </a:p>
          <a:p>
            <a:r>
              <a:rPr lang="en-US" dirty="0" smtClean="0"/>
              <a:t>These variables are graphed as population pyramids, and can provide valuable insight into a country.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Pyramids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2600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5" y="44196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overall shape of the graph?</a:t>
            </a:r>
          </a:p>
          <a:p>
            <a:r>
              <a:rPr lang="en-US" dirty="0" smtClean="0"/>
              <a:t>Is there a dominant age group or groups?</a:t>
            </a:r>
          </a:p>
          <a:p>
            <a:r>
              <a:rPr lang="en-US" dirty="0" smtClean="0"/>
              <a:t>What proportion of the 0-4 age group survives into the elderly (60+) </a:t>
            </a:r>
            <a:r>
              <a:rPr lang="en-US" dirty="0"/>
              <a:t>age </a:t>
            </a:r>
            <a:r>
              <a:rPr lang="en-US" dirty="0" smtClean="0"/>
              <a:t>groups?</a:t>
            </a:r>
          </a:p>
          <a:p>
            <a:r>
              <a:rPr lang="en-US" dirty="0" smtClean="0"/>
              <a:t>Are the male and female sides roughly equal?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2290" name="Picture 2" descr="Population pyramid of Afghani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8102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8009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fertility rate and population growth patterns in a given country will not remain constant.  They change based on a wide variety of factors.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Transition</a:t>
            </a:r>
            <a:endParaRPr lang="en-US" dirty="0"/>
          </a:p>
        </p:txBody>
      </p:sp>
      <p:pic>
        <p:nvPicPr>
          <p:cNvPr id="5" name="Picture 2" descr="http://www.prb.org/images12/us-fertility-figur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705600" cy="3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85256" y="6272463"/>
            <a:ext cx="4278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United States Fertility Rates, 1911-2011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5399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CF87E7-F910-4014-868E-E45D4782C485}" type="slidenum">
              <a:rPr lang="en-US" sz="1400" smtClean="0"/>
              <a:pPr eaLnBrk="1" hangingPunct="1"/>
              <a:t>23</a:t>
            </a:fld>
            <a:endParaRPr lang="en-US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Population Growth : Opposing Factors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Pronatalist</a:t>
            </a:r>
            <a:r>
              <a:rPr lang="en-US" dirty="0" smtClean="0">
                <a:solidFill>
                  <a:srgbClr val="FFFF00"/>
                </a:solidFill>
              </a:rPr>
              <a:t> pressures </a:t>
            </a:r>
            <a:r>
              <a:rPr lang="en-US" dirty="0" smtClean="0"/>
              <a:t>increase the likeliness of individuals within a population to have more children.</a:t>
            </a:r>
          </a:p>
          <a:p>
            <a:pPr lvl="1"/>
            <a:r>
              <a:rPr lang="en-US" dirty="0" smtClean="0"/>
              <a:t>Source of pleasure, pride, comfort.</a:t>
            </a:r>
          </a:p>
          <a:p>
            <a:pPr lvl="1"/>
            <a:r>
              <a:rPr lang="en-US" dirty="0" smtClean="0"/>
              <a:t>Source of support for elderly parents.</a:t>
            </a:r>
          </a:p>
          <a:p>
            <a:pPr lvl="1"/>
            <a:r>
              <a:rPr lang="en-US" dirty="0" smtClean="0"/>
              <a:t>Aid in supporting family income.</a:t>
            </a:r>
          </a:p>
          <a:p>
            <a:pPr lvl="1"/>
            <a:r>
              <a:rPr lang="en-US" dirty="0" smtClean="0"/>
              <a:t>Counteracting high child mortality rates.</a:t>
            </a:r>
          </a:p>
          <a:p>
            <a:pPr lvl="1"/>
            <a:r>
              <a:rPr lang="en-US" dirty="0" smtClean="0"/>
              <a:t>Social status – importance of having a son.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err="1">
                <a:solidFill>
                  <a:srgbClr val="FFFF00"/>
                </a:solidFill>
              </a:rPr>
              <a:t>antinatalist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pressures</a:t>
            </a:r>
            <a:r>
              <a:rPr lang="en-US" dirty="0"/>
              <a:t> involve women.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education and personal freedom.</a:t>
            </a:r>
          </a:p>
          <a:p>
            <a:pPr lvl="1"/>
            <a:r>
              <a:rPr lang="en-US" dirty="0"/>
              <a:t>More opportunities to earn a salary.</a:t>
            </a:r>
          </a:p>
          <a:p>
            <a:pPr lvl="1"/>
            <a:r>
              <a:rPr lang="en-US" dirty="0"/>
              <a:t>Higher socioeconomic status.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753412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Countries will typically pass through a series of stages as they industrialize and transition from developing to developed countries.</a:t>
            </a:r>
          </a:p>
          <a:p>
            <a:r>
              <a:rPr lang="en-US" dirty="0"/>
              <a:t>During the </a:t>
            </a:r>
            <a:r>
              <a:rPr lang="en-US" dirty="0">
                <a:solidFill>
                  <a:srgbClr val="FFFF00"/>
                </a:solidFill>
              </a:rPr>
              <a:t>pre-industrial stage</a:t>
            </a:r>
            <a:r>
              <a:rPr lang="en-US" dirty="0"/>
              <a:t>, food shortages, malnutrition, poor sanitation, and lack of access to modern medicine keep death rates high.</a:t>
            </a:r>
          </a:p>
          <a:p>
            <a:pPr lvl="1"/>
            <a:r>
              <a:rPr lang="en-US" dirty="0"/>
              <a:t>All regions of the world were in this stage up until the industrial revolution.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Transition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2561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175123"/>
            <a:ext cx="8305800" cy="26828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the </a:t>
            </a:r>
            <a:r>
              <a:rPr lang="en-US" dirty="0" smtClean="0">
                <a:solidFill>
                  <a:srgbClr val="FFFF00"/>
                </a:solidFill>
              </a:rPr>
              <a:t>early transition stage</a:t>
            </a:r>
            <a:r>
              <a:rPr lang="en-US" dirty="0" smtClean="0"/>
              <a:t>, access to food and medicine improve, leading to a rapid drop in death rates.</a:t>
            </a:r>
          </a:p>
          <a:p>
            <a:pPr lvl="1"/>
            <a:r>
              <a:rPr lang="en-US" dirty="0" smtClean="0"/>
              <a:t>Birth rates remain high, as family size is tied to cultural norms and religious beliefs.</a:t>
            </a:r>
          </a:p>
          <a:p>
            <a:r>
              <a:rPr lang="en-US" dirty="0" smtClean="0"/>
              <a:t>Population size begins to increase exponentially.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4338" name="Picture 2" descr="Population pyramid of Ethi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2" y="457200"/>
            <a:ext cx="5117574" cy="35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09489"/>
            <a:ext cx="3527272" cy="19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75987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175123"/>
            <a:ext cx="8458200" cy="26828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During the </a:t>
            </a:r>
            <a:r>
              <a:rPr lang="en-US" dirty="0" smtClean="0">
                <a:solidFill>
                  <a:srgbClr val="FFFF00"/>
                </a:solidFill>
              </a:rPr>
              <a:t>late transition stage</a:t>
            </a:r>
            <a:r>
              <a:rPr lang="en-US" dirty="0" smtClean="0"/>
              <a:t>, efforts are made to reduce birth rate.</a:t>
            </a:r>
          </a:p>
          <a:p>
            <a:pPr lvl="1"/>
            <a:r>
              <a:rPr lang="en-US" dirty="0" smtClean="0"/>
              <a:t>Birth control and sex education gain greater acceptance.</a:t>
            </a:r>
          </a:p>
          <a:p>
            <a:pPr lvl="1"/>
            <a:r>
              <a:rPr lang="en-US" dirty="0" smtClean="0"/>
              <a:t>Women play a greater role in family planning.</a:t>
            </a:r>
          </a:p>
          <a:p>
            <a:r>
              <a:rPr lang="en-US" dirty="0" smtClean="0"/>
              <a:t>The population continues to increase, but more slowly.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7410" name="Picture 2" descr="Population pyramid of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2" y="457200"/>
            <a:ext cx="514036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77409"/>
            <a:ext cx="3416300" cy="194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97449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175123"/>
            <a:ext cx="8458200" cy="2682877"/>
          </a:xfrm>
        </p:spPr>
        <p:txBody>
          <a:bodyPr>
            <a:normAutofit/>
          </a:bodyPr>
          <a:lstStyle/>
          <a:p>
            <a:r>
              <a:rPr lang="en-US" dirty="0"/>
              <a:t>During the </a:t>
            </a:r>
            <a:r>
              <a:rPr lang="en-US" dirty="0">
                <a:solidFill>
                  <a:srgbClr val="FFFF00"/>
                </a:solidFill>
              </a:rPr>
              <a:t>industrial stage</a:t>
            </a:r>
            <a:r>
              <a:rPr lang="en-US" dirty="0"/>
              <a:t>, birth rates have fallen back into balance with death rates.</a:t>
            </a:r>
          </a:p>
          <a:p>
            <a:pPr lvl="1"/>
            <a:r>
              <a:rPr lang="en-US" dirty="0"/>
              <a:t>Total fertility rate is close to replacement level. </a:t>
            </a:r>
          </a:p>
          <a:p>
            <a:r>
              <a:rPr lang="en-US" dirty="0"/>
              <a:t>The population stabilizes.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74" y="1296075"/>
            <a:ext cx="3512126" cy="19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Population pyramid of Fin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1317"/>
            <a:ext cx="5054600" cy="352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6470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175123"/>
            <a:ext cx="8458200" cy="2682877"/>
          </a:xfrm>
        </p:spPr>
        <p:txBody>
          <a:bodyPr>
            <a:normAutofit/>
          </a:bodyPr>
          <a:lstStyle/>
          <a:p>
            <a:r>
              <a:rPr lang="en-US" dirty="0" smtClean="0"/>
              <a:t>During the </a:t>
            </a:r>
            <a:r>
              <a:rPr lang="en-US" dirty="0" smtClean="0">
                <a:solidFill>
                  <a:srgbClr val="FFFF00"/>
                </a:solidFill>
              </a:rPr>
              <a:t>post-industrial stage</a:t>
            </a:r>
            <a:r>
              <a:rPr lang="en-US" dirty="0" smtClean="0"/>
              <a:t>, birth rates continue to fall due to </a:t>
            </a:r>
            <a:r>
              <a:rPr lang="en-US" dirty="0" err="1" smtClean="0"/>
              <a:t>antinatalist</a:t>
            </a:r>
            <a:r>
              <a:rPr lang="en-US" dirty="0" smtClean="0"/>
              <a:t> pressures  </a:t>
            </a:r>
          </a:p>
          <a:p>
            <a:pPr lvl="1"/>
            <a:r>
              <a:rPr lang="en-US" dirty="0" smtClean="0"/>
              <a:t>Total fertility rate is below replacement level. </a:t>
            </a:r>
          </a:p>
          <a:p>
            <a:r>
              <a:rPr lang="en-US" dirty="0" smtClean="0"/>
              <a:t>The population size decreases.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7415" name="Picture 7" descr="Population pyramid of Germ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18954"/>
            <a:ext cx="5181602" cy="361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366713"/>
            <a:ext cx="3433397" cy="191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6355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9A6E74-5C1C-4CCF-9E7D-2BFCBBC4FE9F}" type="slidenum">
              <a:rPr lang="en-US" sz="1400" smtClean="0"/>
              <a:pPr eaLnBrk="1" hangingPunct="1"/>
              <a:t>29</a:t>
            </a:fld>
            <a:endParaRPr lang="en-US" sz="14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Demographic Transition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249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55663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r>
              <a:rPr lang="en-US" dirty="0" smtClean="0"/>
              <a:t>At some point, estimated to be about 130,000 years ago, Homo sapiens migrated out of Africa into what would become the fertile crescent.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828800"/>
            <a:ext cx="83153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55963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A38E79-4F96-4D4D-B7C7-896A91776775}" type="slidenum">
              <a:rPr lang="en-US" sz="1400" smtClean="0"/>
              <a:pPr eaLnBrk="1" hangingPunct="1"/>
              <a:t>30</a:t>
            </a:fld>
            <a:endParaRPr lang="en-US" sz="140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FUTURE OF HUMAN POPULATIONS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Most demographers believe the world population will stabilize sometime during the next century.</a:t>
            </a:r>
          </a:p>
          <a:p>
            <a:pPr lvl="1" eaLnBrk="1" hangingPunct="1"/>
            <a:r>
              <a:rPr lang="en-US" dirty="0" smtClean="0"/>
              <a:t>Projections of maximum population size:</a:t>
            </a:r>
          </a:p>
          <a:p>
            <a:pPr lvl="2" eaLnBrk="1" hangingPunct="1"/>
            <a:r>
              <a:rPr lang="en-US" dirty="0" smtClean="0"/>
              <a:t>Low 		8	billion</a:t>
            </a:r>
          </a:p>
          <a:p>
            <a:pPr lvl="2" eaLnBrk="1" hangingPunct="1"/>
            <a:r>
              <a:rPr lang="en-US" smtClean="0"/>
              <a:t>Medium	9.3 	billion</a:t>
            </a:r>
          </a:p>
          <a:p>
            <a:pPr lvl="2" eaLnBrk="1" hangingPunct="1"/>
            <a:r>
              <a:rPr lang="en-US" dirty="0" smtClean="0"/>
              <a:t>High  		13  	billion</a:t>
            </a:r>
          </a:p>
        </p:txBody>
      </p:sp>
    </p:spTree>
    <p:extLst>
      <p:ext uri="{BB962C8B-B14F-4D97-AF65-F5344CB8AC3E}">
        <p14:creationId xmlns:p14="http://schemas.microsoft.com/office/powerpoint/2010/main" val="45620996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7924800" cy="5562600"/>
          </a:xfrm>
        </p:spPr>
        <p:txBody>
          <a:bodyPr/>
          <a:lstStyle/>
          <a:p>
            <a:r>
              <a:rPr lang="en-US" dirty="0" smtClean="0"/>
              <a:t>The fertile crescent, as a “bridge” between Africa and Eurasia, had an unusually high amount of biodiversity.</a:t>
            </a:r>
          </a:p>
          <a:p>
            <a:r>
              <a:rPr lang="en-US" dirty="0" smtClean="0"/>
              <a:t>The eight “founder crops,”</a:t>
            </a:r>
            <a:br>
              <a:rPr lang="en-US" dirty="0" smtClean="0"/>
            </a:br>
            <a:r>
              <a:rPr lang="en-US" dirty="0" smtClean="0"/>
              <a:t>including wild ancestors to</a:t>
            </a:r>
            <a:br>
              <a:rPr lang="en-US" dirty="0" smtClean="0"/>
            </a:br>
            <a:r>
              <a:rPr lang="en-US" dirty="0" smtClean="0"/>
              <a:t>modern flax, wheat, barley, </a:t>
            </a:r>
            <a:br>
              <a:rPr lang="en-US" dirty="0" smtClean="0"/>
            </a:br>
            <a:r>
              <a:rPr lang="en-US" dirty="0" smtClean="0"/>
              <a:t>and lentils, grew here.</a:t>
            </a:r>
          </a:p>
          <a:p>
            <a:r>
              <a:rPr lang="en-US" dirty="0" smtClean="0"/>
              <a:t>The ancestor species of</a:t>
            </a:r>
            <a:br>
              <a:rPr lang="en-US" dirty="0" smtClean="0"/>
            </a:br>
            <a:r>
              <a:rPr lang="en-US" dirty="0" smtClean="0"/>
              <a:t>four out of the five modern </a:t>
            </a:r>
            <a:br>
              <a:rPr lang="en-US" dirty="0" smtClean="0"/>
            </a:br>
            <a:r>
              <a:rPr lang="en-US" dirty="0" smtClean="0"/>
              <a:t>domesticated livestock animals were native to here.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6" name="Picture 4" descr="http://www.waldeneffect.org/20100905fertilecresc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714750" cy="279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4577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7924800" cy="5562600"/>
          </a:xfrm>
        </p:spPr>
        <p:txBody>
          <a:bodyPr/>
          <a:lstStyle/>
          <a:p>
            <a:r>
              <a:rPr lang="en-US" dirty="0" smtClean="0"/>
              <a:t>The presence of two major river systems also stimulated the invention of irrigation.</a:t>
            </a:r>
          </a:p>
          <a:p>
            <a:r>
              <a:rPr lang="en-US" dirty="0" smtClean="0"/>
              <a:t>This period is known as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Agricultural Revolution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marked the first point</a:t>
            </a:r>
            <a:br>
              <a:rPr lang="en-US" dirty="0" smtClean="0"/>
            </a:br>
            <a:r>
              <a:rPr lang="en-US" dirty="0" smtClean="0"/>
              <a:t>where humans moved from</a:t>
            </a:r>
            <a:br>
              <a:rPr lang="en-US" dirty="0" smtClean="0"/>
            </a:br>
            <a:r>
              <a:rPr lang="en-US" dirty="0" smtClean="0"/>
              <a:t>a nomadic lifestyle to</a:t>
            </a:r>
            <a:br>
              <a:rPr lang="en-US" dirty="0" smtClean="0"/>
            </a:br>
            <a:r>
              <a:rPr lang="en-US" dirty="0" smtClean="0"/>
              <a:t>settling in towns and </a:t>
            </a:r>
            <a:br>
              <a:rPr lang="en-US" dirty="0" smtClean="0"/>
            </a:br>
            <a:r>
              <a:rPr lang="en-US" dirty="0" smtClean="0"/>
              <a:t>villages.</a:t>
            </a:r>
          </a:p>
          <a:p>
            <a:pPr lvl="1"/>
            <a:r>
              <a:rPr lang="en-US" dirty="0" smtClean="0"/>
              <a:t>Instead of hunting and gathering, humans began growing and raising their own food supply.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6" name="Picture 4" descr="http://www.waldeneffect.org/20100905fertilecresc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714750" cy="279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20568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r>
              <a:rPr lang="en-US" dirty="0" smtClean="0"/>
              <a:t>Agriculture gave humans a greater degree of control over their food supply.  As a result, the population began to grow.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28" y="1780032"/>
            <a:ext cx="6629400" cy="483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510337" y="6376737"/>
            <a:ext cx="609600" cy="457200"/>
          </a:xfrm>
        </p:spPr>
        <p:txBody>
          <a:bodyPr/>
          <a:lstStyle/>
          <a:p>
            <a:pPr>
              <a:defRPr/>
            </a:pPr>
            <a:fld id="{E4231E6E-36C3-44F3-9B0C-274A3E207BE2}" type="slidenum">
              <a:rPr lang="en-US" b="1" smtClean="0"/>
              <a:pPr>
                <a:defRPr/>
              </a:pPr>
              <a:t>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413301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human population grew at a steady rate, reaching about 800 million by 1800 A.D.</a:t>
            </a:r>
          </a:p>
          <a:p>
            <a:r>
              <a:rPr lang="en-US" dirty="0" smtClean="0"/>
              <a:t>Some density-dependent limiting factors were still in place.</a:t>
            </a:r>
          </a:p>
          <a:p>
            <a:pPr lvl="1"/>
            <a:r>
              <a:rPr lang="en-US" dirty="0" smtClean="0"/>
              <a:t>Famines</a:t>
            </a:r>
          </a:p>
          <a:p>
            <a:pPr lvl="2"/>
            <a:r>
              <a:rPr lang="en-US" dirty="0" smtClean="0"/>
              <a:t>Western Europe, 400-800 A.D.</a:t>
            </a:r>
          </a:p>
          <a:p>
            <a:pPr lvl="2"/>
            <a:r>
              <a:rPr lang="en-US" dirty="0" smtClean="0"/>
              <a:t>Mayan Civilization, 800-1000 A.D.</a:t>
            </a:r>
          </a:p>
          <a:p>
            <a:pPr lvl="2"/>
            <a:r>
              <a:rPr lang="en-US" dirty="0" smtClean="0"/>
              <a:t>Little Ice Age,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2"/>
            <a:r>
              <a:rPr lang="en-US" dirty="0" smtClean="0"/>
              <a:t>Great Potato Famine (Ireland), 1845-1847</a:t>
            </a:r>
          </a:p>
          <a:p>
            <a:pPr lvl="1"/>
            <a:r>
              <a:rPr lang="en-US" dirty="0" smtClean="0"/>
              <a:t>Disease</a:t>
            </a:r>
          </a:p>
          <a:p>
            <a:pPr lvl="2"/>
            <a:r>
              <a:rPr lang="en-US" dirty="0" smtClean="0"/>
              <a:t>Malaria (10,000 B.C.-present), cause of about half of all human deaths </a:t>
            </a:r>
          </a:p>
          <a:p>
            <a:pPr lvl="2"/>
            <a:r>
              <a:rPr lang="en-US" dirty="0" smtClean="0"/>
              <a:t>Black Plague (14</a:t>
            </a:r>
            <a:r>
              <a:rPr lang="en-US" baseline="30000" dirty="0" smtClean="0"/>
              <a:t>th</a:t>
            </a:r>
            <a:r>
              <a:rPr lang="en-US" dirty="0" smtClean="0"/>
              <a:t> century), Eliminated 1/3 of Europe’s population.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0FCF0D-B4C0-4A30-92FA-5DF67F9787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3322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industrial revolution began a multitude of new technologies and innovations.</a:t>
            </a:r>
          </a:p>
          <a:p>
            <a:pPr lvl="1"/>
            <a:r>
              <a:rPr lang="en-US" dirty="0" smtClean="0"/>
              <a:t>Electricity</a:t>
            </a:r>
          </a:p>
          <a:p>
            <a:pPr lvl="1"/>
            <a:r>
              <a:rPr lang="en-US" dirty="0" smtClean="0"/>
              <a:t>The steam engine</a:t>
            </a:r>
          </a:p>
          <a:p>
            <a:pPr lvl="1"/>
            <a:r>
              <a:rPr lang="en-US" dirty="0" smtClean="0"/>
              <a:t>Water treatment</a:t>
            </a:r>
          </a:p>
          <a:p>
            <a:pPr lvl="1"/>
            <a:r>
              <a:rPr lang="en-US" dirty="0" smtClean="0"/>
              <a:t>Antibiotics</a:t>
            </a:r>
          </a:p>
          <a:p>
            <a:pPr lvl="1"/>
            <a:r>
              <a:rPr lang="en-US" dirty="0" smtClean="0"/>
              <a:t>Vaccines</a:t>
            </a:r>
          </a:p>
          <a:p>
            <a:r>
              <a:rPr lang="en-US" dirty="0" smtClean="0"/>
              <a:t>The overall impact was a massive drop in </a:t>
            </a:r>
            <a:r>
              <a:rPr lang="en-US" dirty="0" smtClean="0">
                <a:solidFill>
                  <a:srgbClr val="FFFF00"/>
                </a:solidFill>
              </a:rPr>
              <a:t>infant mortality</a:t>
            </a:r>
            <a:r>
              <a:rPr lang="en-US" dirty="0"/>
              <a:t> </a:t>
            </a:r>
            <a:r>
              <a:rPr lang="en-US" dirty="0" smtClean="0"/>
              <a:t>– the death rate in newborns.</a:t>
            </a:r>
          </a:p>
          <a:p>
            <a:r>
              <a:rPr lang="en-US" dirty="0" smtClean="0"/>
              <a:t>This led to an increase in overall average life expectancy.</a:t>
            </a:r>
          </a:p>
          <a:p>
            <a:pPr lvl="1"/>
            <a:r>
              <a:rPr lang="en-US" dirty="0" smtClean="0"/>
              <a:t>Pre-industrial life expectancy in Britain was 25-40 years.</a:t>
            </a:r>
          </a:p>
          <a:p>
            <a:pPr lvl="1"/>
            <a:r>
              <a:rPr lang="en-US" dirty="0" smtClean="0"/>
              <a:t>Current life expectancy worldwide is 67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0FCF0D-B4C0-4A30-92FA-5DF67F9787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0594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5000" y="64008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World Population “Dots” Video.  Population Connection, 2003.</a:t>
            </a:r>
            <a:endParaRPr lang="en-US" sz="180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2" name="9_9SutNmfFk?version=2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8800" y="3048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29207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26401</TotalTime>
  <Words>1285</Words>
  <Application>Microsoft Office PowerPoint</Application>
  <PresentationFormat>On-screen Show (4:3)</PresentationFormat>
  <Paragraphs>184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Constantia</vt:lpstr>
      <vt:lpstr>Times New Roman</vt:lpstr>
      <vt:lpstr>Wingdings</vt:lpstr>
      <vt:lpstr>Wingdings 2</vt:lpstr>
      <vt:lpstr>Paper</vt:lpstr>
      <vt:lpstr>The Human Population</vt:lpstr>
      <vt:lpstr>Early Human History</vt:lpstr>
      <vt:lpstr>PowerPoint Presentation</vt:lpstr>
      <vt:lpstr>PowerPoint Presentation</vt:lpstr>
      <vt:lpstr>PowerPoint Presentation</vt:lpstr>
      <vt:lpstr>PowerPoint Presentation</vt:lpstr>
      <vt:lpstr>The Middle Ages</vt:lpstr>
      <vt:lpstr>The Industrial Revolution</vt:lpstr>
      <vt:lpstr>PowerPoint Presentation</vt:lpstr>
      <vt:lpstr>PowerPoint Presentation</vt:lpstr>
      <vt:lpstr>Exponential Growth</vt:lpstr>
      <vt:lpstr>PowerPoint Presentation</vt:lpstr>
      <vt:lpstr>HUMAN DEMOGRAPHY</vt:lpstr>
      <vt:lpstr>PowerPoint Presentation</vt:lpstr>
      <vt:lpstr>PowerPoint Presentation</vt:lpstr>
      <vt:lpstr>PowerPoint Presentation</vt:lpstr>
      <vt:lpstr>PowerPoint Presentation</vt:lpstr>
      <vt:lpstr>Migration</vt:lpstr>
      <vt:lpstr>PowerPoint Presentation</vt:lpstr>
      <vt:lpstr>Population Pyramids</vt:lpstr>
      <vt:lpstr>PowerPoint Presentation</vt:lpstr>
      <vt:lpstr>Demographic Transition</vt:lpstr>
      <vt:lpstr>Population Growth : Opposing Factors</vt:lpstr>
      <vt:lpstr>Demographic Transition Model</vt:lpstr>
      <vt:lpstr>PowerPoint Presentation</vt:lpstr>
      <vt:lpstr>PowerPoint Presentation</vt:lpstr>
      <vt:lpstr>PowerPoint Presentation</vt:lpstr>
      <vt:lpstr>PowerPoint Presentation</vt:lpstr>
      <vt:lpstr>Demographic Transition</vt:lpstr>
      <vt:lpstr>FUTURE OF HUMAN POPULATIONS</vt:lpstr>
    </vt:vector>
  </TitlesOfParts>
  <Company>CCSN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Environment</dc:title>
  <dc:creator>James Dauray</dc:creator>
  <cp:lastModifiedBy>Stephens, Andrea</cp:lastModifiedBy>
  <cp:revision>453</cp:revision>
  <dcterms:created xsi:type="dcterms:W3CDTF">2002-01-16T22:44:40Z</dcterms:created>
  <dcterms:modified xsi:type="dcterms:W3CDTF">2017-11-12T21:39:01Z</dcterms:modified>
</cp:coreProperties>
</file>