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6" r:id="rId9"/>
    <p:sldId id="26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335" r:id="rId19"/>
    <p:sldId id="336" r:id="rId20"/>
    <p:sldId id="285" r:id="rId21"/>
    <p:sldId id="286" r:id="rId22"/>
    <p:sldId id="287" r:id="rId23"/>
    <p:sldId id="295" r:id="rId24"/>
    <p:sldId id="258" r:id="rId25"/>
    <p:sldId id="259" r:id="rId26"/>
    <p:sldId id="288" r:id="rId27"/>
    <p:sldId id="289" r:id="rId28"/>
    <p:sldId id="311" r:id="rId29"/>
    <p:sldId id="290" r:id="rId30"/>
    <p:sldId id="294" r:id="rId31"/>
    <p:sldId id="291" r:id="rId32"/>
    <p:sldId id="292" r:id="rId33"/>
    <p:sldId id="312" r:id="rId34"/>
    <p:sldId id="321" r:id="rId35"/>
    <p:sldId id="313" r:id="rId36"/>
    <p:sldId id="293" r:id="rId37"/>
    <p:sldId id="296" r:id="rId38"/>
    <p:sldId id="315" r:id="rId39"/>
    <p:sldId id="314" r:id="rId40"/>
    <p:sldId id="337" r:id="rId41"/>
    <p:sldId id="297" r:id="rId42"/>
    <p:sldId id="298" r:id="rId43"/>
    <p:sldId id="299" r:id="rId44"/>
    <p:sldId id="316" r:id="rId45"/>
    <p:sldId id="300" r:id="rId46"/>
    <p:sldId id="301" r:id="rId47"/>
    <p:sldId id="302" r:id="rId48"/>
    <p:sldId id="303" r:id="rId49"/>
    <p:sldId id="304" r:id="rId50"/>
    <p:sldId id="317" r:id="rId51"/>
    <p:sldId id="305" r:id="rId52"/>
    <p:sldId id="318" r:id="rId53"/>
    <p:sldId id="306" r:id="rId54"/>
    <p:sldId id="307" r:id="rId55"/>
    <p:sldId id="308" r:id="rId56"/>
    <p:sldId id="338" r:id="rId57"/>
    <p:sldId id="309" r:id="rId58"/>
    <p:sldId id="310" r:id="rId59"/>
    <p:sldId id="319" r:id="rId60"/>
    <p:sldId id="320" r:id="rId61"/>
    <p:sldId id="322" r:id="rId62"/>
    <p:sldId id="323" r:id="rId63"/>
    <p:sldId id="331" r:id="rId64"/>
    <p:sldId id="332" r:id="rId65"/>
    <p:sldId id="333" r:id="rId66"/>
    <p:sldId id="334" r:id="rId67"/>
    <p:sldId id="324" r:id="rId68"/>
    <p:sldId id="326" r:id="rId69"/>
    <p:sldId id="327" r:id="rId70"/>
    <p:sldId id="328" r:id="rId71"/>
    <p:sldId id="325" r:id="rId72"/>
    <p:sldId id="330" r:id="rId73"/>
    <p:sldId id="329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96" autoAdjust="0"/>
    <p:restoredTop sz="86473" autoAdjust="0"/>
  </p:normalViewPr>
  <p:slideViewPr>
    <p:cSldViewPr>
      <p:cViewPr varScale="1">
        <p:scale>
          <a:sx n="57" d="100"/>
          <a:sy n="57" d="100"/>
        </p:scale>
        <p:origin x="135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181-43FB-5042-8020-7298C39E3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C50E-24C3-A44B-BE5A-6247C9DFC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880F7-3F76-E946-BEAE-DE7C3081A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6937-8118-524B-9CBF-C5E2234A5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F6EC-0284-AC46-AA59-8D2FBE2C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4C8D7-98BE-8649-8463-4298C9397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0C92-EB66-5B4A-8AC5-C8FBA0803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7F83-8E3D-4243-91AE-9DF01E5D0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FDB8-B57E-D346-B6E2-D4064E63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0E65C-4DC2-BE4F-B28F-3B0756271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38F8-7E50-2045-8DAC-612EFEF85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DFE2-1BB0-4A48-AC46-C2E26352F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DBE443C-A8EC-4746-92E2-0ACFEF57B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5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l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l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angle.wuhsd.k12.ca.us/zangleconnect/TeacherConnect/main_frameset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Skeletal System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Chapter 6.1</a:t>
            </a:r>
          </a:p>
          <a:p>
            <a:pPr eaLnBrk="1" hangingPunct="1"/>
            <a:r>
              <a:rPr lang="en-US"/>
              <a:t>Human Anatomy &amp; Physiology</a:t>
            </a:r>
          </a:p>
        </p:txBody>
      </p:sp>
      <p:pic>
        <p:nvPicPr>
          <p:cNvPr id="2" name="Picture 2" descr="so02952_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09600" y="479834"/>
            <a:ext cx="2057400" cy="293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5510_1522154208_711731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2672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838200"/>
          </a:xfrm>
        </p:spPr>
        <p:txBody>
          <a:bodyPr/>
          <a:lstStyle/>
          <a:p>
            <a:pPr eaLnBrk="1" hangingPunct="1"/>
            <a:r>
              <a:rPr lang="en-US"/>
              <a:t>Gross Anatomy of Long Bone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4958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>
                <a:solidFill>
                  <a:srgbClr val="0099CC"/>
                </a:solidFill>
              </a:rPr>
              <a:t>Diaphysis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Shaft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Composed of </a:t>
            </a:r>
            <a:r>
              <a:rPr lang="en-US" sz="2400">
                <a:solidFill>
                  <a:srgbClr val="0099CC"/>
                </a:solidFill>
              </a:rPr>
              <a:t>compact bone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Location of</a:t>
            </a:r>
            <a:r>
              <a:rPr lang="en-US" sz="2400">
                <a:solidFill>
                  <a:srgbClr val="0099CC"/>
                </a:solidFill>
              </a:rPr>
              <a:t> yellow marrow (fat)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>
                <a:solidFill>
                  <a:srgbClr val="0099CC"/>
                </a:solidFill>
              </a:rPr>
              <a:t>Epiphysis</a:t>
            </a:r>
            <a:r>
              <a:rPr lang="en-US" sz="26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Ends of the bone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Composed mostly of </a:t>
            </a:r>
            <a:r>
              <a:rPr lang="en-US" sz="2400">
                <a:solidFill>
                  <a:srgbClr val="0099CC"/>
                </a:solidFill>
              </a:rPr>
              <a:t>spongy bone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Location of</a:t>
            </a:r>
            <a:r>
              <a:rPr lang="en-US" sz="2400">
                <a:solidFill>
                  <a:srgbClr val="0099CC"/>
                </a:solidFill>
              </a:rPr>
              <a:t> red marrow (blood formation)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 b="8763"/>
          <a:stretch>
            <a:fillRect/>
          </a:stretch>
        </p:blipFill>
        <p:spPr bwMode="auto">
          <a:xfrm>
            <a:off x="5129213" y="1295400"/>
            <a:ext cx="34051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419600" cy="5181600"/>
          </a:xfrm>
        </p:spPr>
        <p:txBody>
          <a:bodyPr/>
          <a:lstStyle/>
          <a:p>
            <a:pPr eaLnBrk="1" hangingPunct="1"/>
            <a:r>
              <a:rPr lang="en-US" sz="3500">
                <a:solidFill>
                  <a:srgbClr val="0099CC"/>
                </a:solidFill>
              </a:rPr>
              <a:t>Periosteum</a:t>
            </a:r>
          </a:p>
          <a:p>
            <a:pPr lvl="1" eaLnBrk="1" hangingPunct="1"/>
            <a:r>
              <a:rPr lang="en-US" sz="3000">
                <a:solidFill>
                  <a:srgbClr val="0099CC"/>
                </a:solidFill>
              </a:rPr>
              <a:t>Outside covering of the diaphysis</a:t>
            </a:r>
          </a:p>
          <a:p>
            <a:pPr lvl="1" eaLnBrk="1" hangingPunct="1"/>
            <a:r>
              <a:rPr lang="en-US" sz="3000"/>
              <a:t>Fibrous connective tissue membrane</a:t>
            </a:r>
          </a:p>
          <a:p>
            <a:pPr eaLnBrk="1" hangingPunct="1"/>
            <a:r>
              <a:rPr lang="en-US" sz="3500">
                <a:solidFill>
                  <a:srgbClr val="0099CC"/>
                </a:solidFill>
              </a:rPr>
              <a:t>Arteries</a:t>
            </a:r>
          </a:p>
          <a:p>
            <a:pPr lvl="1" eaLnBrk="1" hangingPunct="1"/>
            <a:r>
              <a:rPr lang="en-US" sz="3000">
                <a:solidFill>
                  <a:srgbClr val="0099CC"/>
                </a:solidFill>
              </a:rPr>
              <a:t>Supply</a:t>
            </a:r>
            <a:r>
              <a:rPr lang="en-US" sz="3000"/>
              <a:t> bone cells with </a:t>
            </a:r>
            <a:r>
              <a:rPr lang="en-US" sz="3000">
                <a:solidFill>
                  <a:srgbClr val="0099CC"/>
                </a:solidFill>
              </a:rPr>
              <a:t>nutrients</a:t>
            </a:r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5181600" y="1676400"/>
            <a:ext cx="3657600" cy="4411663"/>
            <a:chOff x="3264" y="1056"/>
            <a:chExt cx="2304" cy="2779"/>
          </a:xfrm>
        </p:grpSpPr>
        <p:pic>
          <p:nvPicPr>
            <p:cNvPr id="24581" name="Picture 4"/>
            <p:cNvPicPr>
              <a:picLocks noChangeAspect="1" noChangeArrowheads="1"/>
            </p:cNvPicPr>
            <p:nvPr/>
          </p:nvPicPr>
          <p:blipFill>
            <a:blip r:embed="rId2"/>
            <a:srcRect r="3116" b="12323"/>
            <a:stretch>
              <a:fillRect/>
            </a:stretch>
          </p:blipFill>
          <p:spPr bwMode="auto">
            <a:xfrm>
              <a:off x="3264" y="1056"/>
              <a:ext cx="2276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Rectangle 7"/>
            <p:cNvSpPr>
              <a:spLocks noChangeArrowheads="1"/>
            </p:cNvSpPr>
            <p:nvPr/>
          </p:nvSpPr>
          <p:spPr bwMode="auto">
            <a:xfrm>
              <a:off x="4752" y="1104"/>
              <a:ext cx="81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3" name="Rectangle 8"/>
            <p:cNvSpPr>
              <a:spLocks noChangeArrowheads="1"/>
            </p:cNvSpPr>
            <p:nvPr/>
          </p:nvSpPr>
          <p:spPr bwMode="auto">
            <a:xfrm>
              <a:off x="3312" y="2688"/>
              <a:ext cx="96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4876800" cy="6400800"/>
          </a:xfrm>
        </p:spPr>
        <p:txBody>
          <a:bodyPr/>
          <a:lstStyle/>
          <a:p>
            <a:pPr eaLnBrk="1" hangingPunct="1"/>
            <a:r>
              <a:rPr lang="en-US" sz="3300">
                <a:solidFill>
                  <a:srgbClr val="0099CC"/>
                </a:solidFill>
              </a:rPr>
              <a:t>Articular cartilage</a:t>
            </a:r>
          </a:p>
          <a:p>
            <a:pPr lvl="1" eaLnBrk="1" hangingPunct="1"/>
            <a:r>
              <a:rPr lang="en-US" sz="2800"/>
              <a:t>Covers the external surface of the epiphyses</a:t>
            </a:r>
          </a:p>
          <a:p>
            <a:pPr lvl="1" eaLnBrk="1" hangingPunct="1"/>
            <a:r>
              <a:rPr lang="en-US" sz="2800"/>
              <a:t>Made of hyaline cartilage</a:t>
            </a:r>
          </a:p>
          <a:p>
            <a:pPr lvl="1" eaLnBrk="1" hangingPunct="1"/>
            <a:r>
              <a:rPr lang="en-US" sz="2800">
                <a:solidFill>
                  <a:srgbClr val="0099CC"/>
                </a:solidFill>
              </a:rPr>
              <a:t>Decreases friction</a:t>
            </a:r>
            <a:r>
              <a:rPr lang="en-US" sz="2800"/>
              <a:t> at joint surfaces</a:t>
            </a:r>
          </a:p>
          <a:p>
            <a:pPr eaLnBrk="1" hangingPunct="1"/>
            <a:r>
              <a:rPr lang="en-US" sz="3300">
                <a:solidFill>
                  <a:srgbClr val="0099CC"/>
                </a:solidFill>
              </a:rPr>
              <a:t>Medullary cavity</a:t>
            </a:r>
          </a:p>
          <a:p>
            <a:pPr lvl="1" eaLnBrk="1" hangingPunct="1"/>
            <a:r>
              <a:rPr lang="en-US" sz="2800"/>
              <a:t>Cavity of the shaft</a:t>
            </a:r>
          </a:p>
          <a:p>
            <a:pPr lvl="1" eaLnBrk="1" hangingPunct="1"/>
            <a:r>
              <a:rPr lang="en-US" sz="2800">
                <a:solidFill>
                  <a:srgbClr val="0099CC"/>
                </a:solidFill>
              </a:rPr>
              <a:t>Contains yellow marrow</a:t>
            </a:r>
            <a:r>
              <a:rPr lang="en-US" sz="2800"/>
              <a:t> (mostly fat) in adults</a:t>
            </a:r>
          </a:p>
          <a:p>
            <a:pPr lvl="1" eaLnBrk="1" hangingPunct="1"/>
            <a:r>
              <a:rPr lang="en-US" sz="2800">
                <a:solidFill>
                  <a:srgbClr val="0099CC"/>
                </a:solidFill>
              </a:rPr>
              <a:t>Contains red marrow</a:t>
            </a:r>
            <a:r>
              <a:rPr lang="en-US" sz="2800"/>
              <a:t> (for blood cell formation) in infants</a:t>
            </a:r>
          </a:p>
        </p:txBody>
      </p:sp>
      <p:pic>
        <p:nvPicPr>
          <p:cNvPr id="471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8247"/>
          <a:stretch>
            <a:fillRect/>
          </a:stretch>
        </p:blipFill>
        <p:spPr>
          <a:xfrm>
            <a:off x="5715000" y="1600200"/>
            <a:ext cx="3014663" cy="50292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Microscopic Anatomy of the Bone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>
                <a:solidFill>
                  <a:srgbClr val="0099CC"/>
                </a:solidFill>
              </a:rPr>
              <a:t>Osteon</a:t>
            </a:r>
            <a:r>
              <a:rPr lang="en-US" sz="2600"/>
              <a:t> (Haversian System)</a:t>
            </a:r>
          </a:p>
          <a:p>
            <a:pPr lvl="1" eaLnBrk="1" hangingPunct="1"/>
            <a:r>
              <a:rPr lang="en-US" sz="2200">
                <a:solidFill>
                  <a:srgbClr val="0099CC"/>
                </a:solidFill>
              </a:rPr>
              <a:t>A unit of bone</a:t>
            </a:r>
          </a:p>
          <a:p>
            <a:pPr eaLnBrk="1" hangingPunct="1"/>
            <a:r>
              <a:rPr lang="en-US" sz="2600">
                <a:solidFill>
                  <a:srgbClr val="0099CC"/>
                </a:solidFill>
              </a:rPr>
              <a:t>Central</a:t>
            </a:r>
            <a:r>
              <a:rPr lang="en-US" sz="2600"/>
              <a:t> (Haversian) </a:t>
            </a:r>
            <a:r>
              <a:rPr lang="en-US" sz="2600">
                <a:solidFill>
                  <a:srgbClr val="0099CC"/>
                </a:solidFill>
              </a:rPr>
              <a:t>canal</a:t>
            </a:r>
          </a:p>
          <a:p>
            <a:pPr lvl="1" eaLnBrk="1" hangingPunct="1"/>
            <a:r>
              <a:rPr lang="en-US" sz="2200"/>
              <a:t>Opening in the center of an osteon</a:t>
            </a:r>
          </a:p>
          <a:p>
            <a:pPr lvl="1" eaLnBrk="1" hangingPunct="1"/>
            <a:r>
              <a:rPr lang="en-US" sz="2200">
                <a:solidFill>
                  <a:srgbClr val="0099CC"/>
                </a:solidFill>
              </a:rPr>
              <a:t>Carries blood vessels and nerves</a:t>
            </a:r>
          </a:p>
        </p:txBody>
      </p: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4419600" y="1066800"/>
            <a:ext cx="4724400" cy="5181600"/>
            <a:chOff x="2736" y="864"/>
            <a:chExt cx="2784" cy="2841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2"/>
            <a:srcRect l="14400" r="24300" b="5014"/>
            <a:stretch>
              <a:fillRect/>
            </a:stretch>
          </p:blipFill>
          <p:spPr bwMode="auto">
            <a:xfrm>
              <a:off x="2736" y="864"/>
              <a:ext cx="2488" cy="2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560" y="912"/>
              <a:ext cx="960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4176" y="864"/>
              <a:ext cx="528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33400"/>
            <a:ext cx="464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Lacunae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Cavities </a:t>
            </a:r>
            <a:r>
              <a:rPr lang="en-US">
                <a:solidFill>
                  <a:srgbClr val="0099CC"/>
                </a:solidFill>
              </a:rPr>
              <a:t>containing</a:t>
            </a:r>
            <a:r>
              <a:rPr lang="en-US"/>
              <a:t> bone cells (</a:t>
            </a:r>
            <a:r>
              <a:rPr lang="en-US">
                <a:solidFill>
                  <a:srgbClr val="0099CC"/>
                </a:solidFill>
              </a:rPr>
              <a:t>osteocytes</a:t>
            </a:r>
            <a:r>
              <a:rPr lang="en-US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Arranged in concentric rings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Lamellae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Rings around the central canal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Sites of lacunae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Canaliculi</a:t>
            </a:r>
            <a:r>
              <a:rPr lang="en-US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Tiny canals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Radiate from the central canal to lacunae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Form a </a:t>
            </a:r>
            <a:r>
              <a:rPr lang="en-US">
                <a:solidFill>
                  <a:srgbClr val="0099CC"/>
                </a:solidFill>
              </a:rPr>
              <a:t>transport system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8447"/>
          <a:stretch>
            <a:fillRect/>
          </a:stretch>
        </p:blipFill>
        <p:spPr>
          <a:xfrm>
            <a:off x="4876800" y="1676400"/>
            <a:ext cx="4038600" cy="42465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Ossification: Bone Growth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99CC"/>
                </a:solidFill>
              </a:rPr>
              <a:t>Epiphyseal plates allow for growth of long bone</a:t>
            </a:r>
            <a:r>
              <a:rPr lang="en-US"/>
              <a:t> during childhood</a:t>
            </a:r>
          </a:p>
          <a:p>
            <a:pPr lvl="1" eaLnBrk="1" hangingPunct="1"/>
            <a:r>
              <a:rPr lang="en-US"/>
              <a:t>New cartilage is continuously formed</a:t>
            </a:r>
          </a:p>
          <a:p>
            <a:pPr lvl="1" eaLnBrk="1" hangingPunct="1"/>
            <a:r>
              <a:rPr lang="en-US"/>
              <a:t>Older cartilage becomes ossified (changed to bone)</a:t>
            </a:r>
          </a:p>
          <a:p>
            <a:pPr lvl="2" eaLnBrk="1" hangingPunct="1"/>
            <a:r>
              <a:rPr lang="en-US"/>
              <a:t>Cartilage is broken down</a:t>
            </a:r>
          </a:p>
          <a:p>
            <a:pPr lvl="2" eaLnBrk="1" hangingPunct="1"/>
            <a:r>
              <a:rPr lang="en-US"/>
              <a:t>Bone replaces cartilage</a:t>
            </a:r>
          </a:p>
          <a:p>
            <a:pPr eaLnBrk="1" hangingPunct="1"/>
            <a:r>
              <a:rPr lang="en-US">
                <a:solidFill>
                  <a:srgbClr val="0099CC"/>
                </a:solidFill>
              </a:rPr>
              <a:t>Bones are remodeled and lengthened</a:t>
            </a:r>
            <a:r>
              <a:rPr lang="en-US"/>
              <a:t> until growth stops</a:t>
            </a:r>
          </a:p>
          <a:p>
            <a:pPr lvl="1" eaLnBrk="1" hangingPunct="1"/>
            <a:r>
              <a:rPr lang="en-US"/>
              <a:t>Bones change shape somewhat</a:t>
            </a:r>
          </a:p>
          <a:p>
            <a:pPr lvl="1" eaLnBrk="1" hangingPunct="1"/>
            <a:r>
              <a:rPr lang="en-US"/>
              <a:t>Bones grow in width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 b="6725"/>
          <a:stretch>
            <a:fillRect/>
          </a:stretch>
        </p:blipFill>
        <p:spPr bwMode="auto">
          <a:xfrm>
            <a:off x="0" y="152400"/>
            <a:ext cx="9144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/>
              <a:t>Types of Bone Cells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15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99CC"/>
                </a:solidFill>
              </a:rPr>
              <a:t>Osteocytes</a:t>
            </a:r>
          </a:p>
          <a:p>
            <a:pPr lvl="1" eaLnBrk="1" hangingPunct="1"/>
            <a:r>
              <a:rPr lang="en-US">
                <a:solidFill>
                  <a:srgbClr val="0099CC"/>
                </a:solidFill>
              </a:rPr>
              <a:t>Mature bone cells</a:t>
            </a:r>
          </a:p>
          <a:p>
            <a:pPr eaLnBrk="1" hangingPunct="1"/>
            <a:r>
              <a:rPr lang="en-US" b="1">
                <a:solidFill>
                  <a:srgbClr val="0099CC"/>
                </a:solidFill>
              </a:rPr>
              <a:t>Osteoblasts</a:t>
            </a:r>
          </a:p>
          <a:p>
            <a:pPr lvl="1" eaLnBrk="1" hangingPunct="1"/>
            <a:r>
              <a:rPr lang="en-US">
                <a:solidFill>
                  <a:srgbClr val="0099CC"/>
                </a:solidFill>
              </a:rPr>
              <a:t>Bone-forming cells for bone growth</a:t>
            </a:r>
          </a:p>
          <a:p>
            <a:pPr eaLnBrk="1" hangingPunct="1"/>
            <a:r>
              <a:rPr lang="en-US" b="1">
                <a:solidFill>
                  <a:srgbClr val="0099CC"/>
                </a:solidFill>
              </a:rPr>
              <a:t>Osteoclasts</a:t>
            </a:r>
          </a:p>
          <a:p>
            <a:pPr lvl="1" eaLnBrk="1" hangingPunct="1"/>
            <a:r>
              <a:rPr lang="en-US">
                <a:solidFill>
                  <a:srgbClr val="0099CC"/>
                </a:solidFill>
              </a:rPr>
              <a:t>Bone-destroying cells</a:t>
            </a:r>
          </a:p>
          <a:p>
            <a:pPr lvl="1" eaLnBrk="1" hangingPunct="1"/>
            <a:r>
              <a:rPr lang="en-US"/>
              <a:t>Break down bone matrix for remodeling and release of calcium</a:t>
            </a:r>
          </a:p>
          <a:p>
            <a:pPr eaLnBrk="1" hangingPunct="1"/>
            <a:r>
              <a:rPr lang="en-US">
                <a:solidFill>
                  <a:srgbClr val="0099CC"/>
                </a:solidFill>
              </a:rPr>
              <a:t>Bone remodeling</a:t>
            </a:r>
            <a:r>
              <a:rPr lang="en-US"/>
              <a:t> is a process done by both </a:t>
            </a:r>
            <a:r>
              <a:rPr lang="en-US">
                <a:solidFill>
                  <a:srgbClr val="0099CC"/>
                </a:solidFill>
              </a:rPr>
              <a:t>osteoblasts and osteoclasts</a:t>
            </a:r>
          </a:p>
          <a:p>
            <a:pPr eaLnBrk="1" hangingPunct="1"/>
            <a:endParaRPr lang="en-US"/>
          </a:p>
        </p:txBody>
      </p:sp>
      <p:pic>
        <p:nvPicPr>
          <p:cNvPr id="30724" name="Picture 5" descr="bone_buil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1242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Describe the 5 functions of the skeletal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38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sentence for each. Include a word that correctly uses the roots below.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3335"/>
              </p:ext>
            </p:extLst>
          </p:nvPr>
        </p:nvGraphicFramePr>
        <p:xfrm>
          <a:off x="1828800" y="2743200"/>
          <a:ext cx="3664102" cy="40051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01542"/>
                <a:gridCol w="162560"/>
              </a:tblGrid>
              <a:tr h="3475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Root</a:t>
                      </a:r>
                      <a:endParaRPr lang="en-US" sz="1200" b="1" cap="all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cap="all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Adipo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Chondro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Lacuna-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Osteo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r>
                        <a:rPr lang="en-US" sz="2400" dirty="0" err="1">
                          <a:effectLst/>
                        </a:rPr>
                        <a:t>gli</a:t>
                      </a:r>
                      <a:r>
                        <a:rPr lang="en-US" sz="2400" dirty="0">
                          <a:effectLst/>
                        </a:rPr>
                        <a:t>(o/a)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Erythro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Leuko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Stria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Neuro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Oligo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954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/>
              <a:t>Overview of Skeletal System</a:t>
            </a:r>
          </a:p>
        </p:txBody>
      </p:sp>
      <p:grpSp>
        <p:nvGrpSpPr>
          <p:cNvPr id="15363" name="Group 12"/>
          <p:cNvGrpSpPr>
            <a:grpSpLocks/>
          </p:cNvGrpSpPr>
          <p:nvPr/>
        </p:nvGrpSpPr>
        <p:grpSpPr bwMode="auto">
          <a:xfrm>
            <a:off x="457200" y="1524000"/>
            <a:ext cx="7696200" cy="4343400"/>
            <a:chOff x="288" y="960"/>
            <a:chExt cx="4848" cy="2736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288" y="2150"/>
              <a:ext cx="20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Skeletal System</a:t>
              </a:r>
            </a:p>
          </p:txBody>
        </p:sp>
        <p:sp>
          <p:nvSpPr>
            <p:cNvPr id="15365" name="AutoShape 5"/>
            <p:cNvSpPr>
              <a:spLocks/>
            </p:cNvSpPr>
            <p:nvPr/>
          </p:nvSpPr>
          <p:spPr bwMode="auto">
            <a:xfrm>
              <a:off x="2352" y="960"/>
              <a:ext cx="432" cy="2736"/>
            </a:xfrm>
            <a:prstGeom prst="leftBrace">
              <a:avLst>
                <a:gd name="adj1" fmla="val 527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3072" y="960"/>
              <a:ext cx="20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Bones</a:t>
              </a: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3072" y="1382"/>
              <a:ext cx="20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Joints</a:t>
              </a: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072" y="1872"/>
              <a:ext cx="206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Cartilage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3072" y="3024"/>
              <a:ext cx="206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Ligaments (bone to bone)</a:t>
              </a: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3072" y="2304"/>
              <a:ext cx="206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/>
                <a:t>Tendons (bone to muscle)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en-US"/>
              <a:t>Bone Fractures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99CC"/>
                </a:solidFill>
              </a:rPr>
              <a:t>A break in a bone</a:t>
            </a:r>
          </a:p>
          <a:p>
            <a:pPr eaLnBrk="1" hangingPunct="1"/>
            <a:r>
              <a:rPr lang="en-US"/>
              <a:t>Types of bone fractures</a:t>
            </a:r>
          </a:p>
          <a:p>
            <a:pPr lvl="1" eaLnBrk="1" hangingPunct="1"/>
            <a:r>
              <a:rPr lang="en-US">
                <a:solidFill>
                  <a:srgbClr val="0099CC"/>
                </a:solidFill>
              </a:rPr>
              <a:t>Closed (simple) fracture</a:t>
            </a:r>
            <a:r>
              <a:rPr lang="en-US"/>
              <a:t> – break that does not penetrate the skin</a:t>
            </a:r>
          </a:p>
          <a:p>
            <a:pPr lvl="1" eaLnBrk="1" hangingPunct="1"/>
            <a:r>
              <a:rPr lang="en-US">
                <a:solidFill>
                  <a:srgbClr val="0099CC"/>
                </a:solidFill>
              </a:rPr>
              <a:t>Open (compound) fracture</a:t>
            </a:r>
            <a:r>
              <a:rPr lang="en-US"/>
              <a:t> – broken bone penetrates through the skin</a:t>
            </a:r>
          </a:p>
          <a:p>
            <a:pPr eaLnBrk="1" hangingPunct="1"/>
            <a:r>
              <a:rPr lang="en-US"/>
              <a:t>Bone fractures are </a:t>
            </a:r>
            <a:r>
              <a:rPr lang="en-US">
                <a:solidFill>
                  <a:srgbClr val="0099CC"/>
                </a:solidFill>
              </a:rPr>
              <a:t>treated  by reduction and immobilization</a:t>
            </a:r>
          </a:p>
          <a:p>
            <a:pPr lvl="1" eaLnBrk="1" hangingPunct="1"/>
            <a:r>
              <a:rPr lang="en-US"/>
              <a:t>Realignment of the bone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Types of Fractures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 b="4739"/>
          <a:stretch>
            <a:fillRect/>
          </a:stretch>
        </p:blipFill>
        <p:spPr bwMode="auto">
          <a:xfrm>
            <a:off x="152400" y="1463675"/>
            <a:ext cx="8762999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7543800" cy="792163"/>
          </a:xfrm>
        </p:spPr>
        <p:txBody>
          <a:bodyPr/>
          <a:lstStyle/>
          <a:p>
            <a:pPr eaLnBrk="1" hangingPunct="1"/>
            <a:r>
              <a:rPr lang="en-US"/>
              <a:t>Repair of Bone Fractures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 b="8621"/>
          <a:stretch>
            <a:fillRect/>
          </a:stretch>
        </p:blipFill>
        <p:spPr bwMode="auto">
          <a:xfrm>
            <a:off x="381000" y="3482975"/>
            <a:ext cx="85217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229600" cy="44116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99CC"/>
                </a:solidFill>
              </a:rPr>
              <a:t>Hematoma</a:t>
            </a:r>
            <a:r>
              <a:rPr lang="en-US" sz="2800"/>
              <a:t> (blood-filled swelling) is formed</a:t>
            </a:r>
          </a:p>
          <a:p>
            <a:pPr eaLnBrk="1" hangingPunct="1"/>
            <a:r>
              <a:rPr lang="en-US" sz="2800"/>
              <a:t>Break is </a:t>
            </a:r>
            <a:r>
              <a:rPr lang="en-US" sz="2800">
                <a:solidFill>
                  <a:srgbClr val="0099CC"/>
                </a:solidFill>
              </a:rPr>
              <a:t>splinted </a:t>
            </a:r>
            <a:r>
              <a:rPr lang="en-US" sz="2800"/>
              <a:t>(immobilized)</a:t>
            </a:r>
            <a:r>
              <a:rPr lang="en-US" sz="2800">
                <a:solidFill>
                  <a:srgbClr val="0099CC"/>
                </a:solidFill>
              </a:rPr>
              <a:t> by fibrocartilage</a:t>
            </a:r>
            <a:r>
              <a:rPr lang="en-US" sz="2800"/>
              <a:t> to form a </a:t>
            </a:r>
            <a:r>
              <a:rPr lang="en-US" sz="2800">
                <a:solidFill>
                  <a:srgbClr val="0099CC"/>
                </a:solidFill>
              </a:rPr>
              <a:t>callus</a:t>
            </a:r>
          </a:p>
          <a:p>
            <a:pPr eaLnBrk="1" hangingPunct="1"/>
            <a:r>
              <a:rPr lang="en-US" sz="2800"/>
              <a:t>Fibrocartilage callus is </a:t>
            </a:r>
            <a:r>
              <a:rPr lang="en-US" sz="2800">
                <a:solidFill>
                  <a:srgbClr val="0099CC"/>
                </a:solidFill>
              </a:rPr>
              <a:t>replaced by a bony callus</a:t>
            </a:r>
          </a:p>
          <a:p>
            <a:pPr eaLnBrk="1" hangingPunct="1"/>
            <a:r>
              <a:rPr lang="en-US" sz="2800">
                <a:solidFill>
                  <a:srgbClr val="0099CC"/>
                </a:solidFill>
              </a:rPr>
              <a:t>Bony callus is remodeled</a:t>
            </a:r>
            <a:r>
              <a:rPr lang="en-US" sz="2800"/>
              <a:t> to form a permanent patch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/>
              <a:t>Human Skeleton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990600"/>
            <a:ext cx="5100637" cy="5715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543800" cy="792162"/>
          </a:xfrm>
        </p:spPr>
        <p:txBody>
          <a:bodyPr/>
          <a:lstStyle/>
          <a:p>
            <a:pPr eaLnBrk="1" hangingPunct="1"/>
            <a:r>
              <a:rPr lang="en-US" sz="4500"/>
              <a:t>Human Skeleton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411663"/>
          </a:xfrm>
        </p:spPr>
        <p:txBody>
          <a:bodyPr/>
          <a:lstStyle/>
          <a:p>
            <a:pPr eaLnBrk="1" hangingPunct="1"/>
            <a:r>
              <a:rPr lang="en-US" sz="3400"/>
              <a:t>206 bones in the adult human body</a:t>
            </a:r>
          </a:p>
          <a:p>
            <a:pPr eaLnBrk="1" hangingPunct="1"/>
            <a:r>
              <a:rPr lang="en-US" sz="3400"/>
              <a:t>Divided into 2 parts:</a:t>
            </a:r>
          </a:p>
          <a:p>
            <a:pPr eaLnBrk="1" hangingPunct="1"/>
            <a:endParaRPr lang="en-US" sz="3400"/>
          </a:p>
          <a:p>
            <a:pPr lvl="1" eaLnBrk="1" hangingPunct="1"/>
            <a:r>
              <a:rPr lang="en-US" sz="3400"/>
              <a:t>Axial Skeleton</a:t>
            </a:r>
          </a:p>
          <a:p>
            <a:pPr lvl="1" eaLnBrk="1" hangingPunct="1"/>
            <a:endParaRPr lang="en-US" sz="3400"/>
          </a:p>
          <a:p>
            <a:pPr lvl="1" eaLnBrk="1" hangingPunct="1"/>
            <a:endParaRPr lang="en-US" sz="3400"/>
          </a:p>
          <a:p>
            <a:pPr lvl="1" eaLnBrk="1" hangingPunct="1"/>
            <a:r>
              <a:rPr lang="en-US" sz="3400"/>
              <a:t>Appendicular Skeleton</a:t>
            </a:r>
          </a:p>
          <a:p>
            <a:pPr eaLnBrk="1" hangingPunct="1"/>
            <a:endParaRPr lang="en-US"/>
          </a:p>
        </p:txBody>
      </p:sp>
      <p:grpSp>
        <p:nvGrpSpPr>
          <p:cNvPr id="35844" name="Group 11"/>
          <p:cNvGrpSpPr>
            <a:grpSpLocks/>
          </p:cNvGrpSpPr>
          <p:nvPr/>
        </p:nvGrpSpPr>
        <p:grpSpPr bwMode="auto">
          <a:xfrm>
            <a:off x="3886200" y="2667000"/>
            <a:ext cx="4876800" cy="3673475"/>
            <a:chOff x="2448" y="1680"/>
            <a:chExt cx="3072" cy="2314"/>
          </a:xfrm>
        </p:grpSpPr>
        <p:sp>
          <p:nvSpPr>
            <p:cNvPr id="35845" name="AutoShape 4"/>
            <p:cNvSpPr>
              <a:spLocks/>
            </p:cNvSpPr>
            <p:nvPr/>
          </p:nvSpPr>
          <p:spPr bwMode="auto">
            <a:xfrm>
              <a:off x="2448" y="1680"/>
              <a:ext cx="336" cy="1104"/>
            </a:xfrm>
            <a:prstGeom prst="leftBrace">
              <a:avLst>
                <a:gd name="adj1" fmla="val 273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2880" y="1776"/>
              <a:ext cx="1536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/>
                <a:t>Skull</a:t>
              </a:r>
            </a:p>
            <a:p>
              <a:pPr>
                <a:spcBef>
                  <a:spcPct val="50000"/>
                </a:spcBef>
              </a:pPr>
              <a:r>
                <a:rPr lang="en-US" sz="2200"/>
                <a:t>Vertebral column</a:t>
              </a:r>
            </a:p>
            <a:p>
              <a:pPr>
                <a:spcBef>
                  <a:spcPct val="50000"/>
                </a:spcBef>
              </a:pPr>
              <a:r>
                <a:rPr lang="en-US" sz="2200"/>
                <a:t>Rib cage</a:t>
              </a:r>
            </a:p>
          </p:txBody>
        </p:sp>
        <p:sp>
          <p:nvSpPr>
            <p:cNvPr id="35847" name="AutoShape 6"/>
            <p:cNvSpPr>
              <a:spLocks/>
            </p:cNvSpPr>
            <p:nvPr/>
          </p:nvSpPr>
          <p:spPr bwMode="auto">
            <a:xfrm>
              <a:off x="3456" y="2880"/>
              <a:ext cx="336" cy="1104"/>
            </a:xfrm>
            <a:prstGeom prst="leftBrace">
              <a:avLst>
                <a:gd name="adj1" fmla="val 273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3936" y="2880"/>
              <a:ext cx="1584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/>
                <a:t>Bones of arms and legs</a:t>
              </a:r>
            </a:p>
            <a:p>
              <a:pPr>
                <a:spcBef>
                  <a:spcPct val="50000"/>
                </a:spcBef>
              </a:pPr>
              <a:r>
                <a:rPr lang="en-US" sz="2200"/>
                <a:t>Bones of shoulder</a:t>
              </a:r>
            </a:p>
            <a:p>
              <a:pPr>
                <a:spcBef>
                  <a:spcPct val="50000"/>
                </a:spcBef>
              </a:pPr>
              <a:r>
                <a:rPr lang="en-US" sz="2200"/>
                <a:t>Pelvis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appendicu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5562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91200" y="838200"/>
            <a:ext cx="2895600" cy="5287963"/>
          </a:xfrm>
        </p:spPr>
        <p:txBody>
          <a:bodyPr/>
          <a:lstStyle/>
          <a:p>
            <a:pPr eaLnBrk="1" hangingPunct="1"/>
            <a:endParaRPr lang="en-US">
              <a:solidFill>
                <a:schemeClr val="hlink"/>
              </a:solidFill>
            </a:endParaRPr>
          </a:p>
          <a:p>
            <a:pPr eaLnBrk="1" hangingPunct="1"/>
            <a:endParaRPr lang="en-US">
              <a:solidFill>
                <a:schemeClr val="hlink"/>
              </a:solidFill>
            </a:endParaRPr>
          </a:p>
          <a:p>
            <a:pPr eaLnBrk="1" hangingPunct="1"/>
            <a:r>
              <a:rPr lang="en-US">
                <a:solidFill>
                  <a:srgbClr val="0099CC"/>
                </a:solidFill>
              </a:rPr>
              <a:t>Axial Skeleton</a:t>
            </a:r>
          </a:p>
          <a:p>
            <a:pPr eaLnBrk="1" hangingPunct="1"/>
            <a:endParaRPr lang="en-US">
              <a:solidFill>
                <a:schemeClr val="hlink"/>
              </a:solidFill>
            </a:endParaRPr>
          </a:p>
          <a:p>
            <a:pPr eaLnBrk="1" hangingPunct="1"/>
            <a:r>
              <a:rPr lang="en-US">
                <a:solidFill>
                  <a:srgbClr val="FF9933"/>
                </a:solidFill>
              </a:rPr>
              <a:t>Appendicular Skeleton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 t="1378" b="3999"/>
          <a:stretch>
            <a:fillRect/>
          </a:stretch>
        </p:blipFill>
        <p:spPr bwMode="auto">
          <a:xfrm>
            <a:off x="2971800" y="1066800"/>
            <a:ext cx="5943600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3429000" cy="3124200"/>
          </a:xfrm>
        </p:spPr>
        <p:txBody>
          <a:bodyPr/>
          <a:lstStyle/>
          <a:p>
            <a:pPr eaLnBrk="1" hangingPunct="1"/>
            <a:r>
              <a:rPr lang="en-US"/>
              <a:t>Divided into three parts</a:t>
            </a:r>
          </a:p>
          <a:p>
            <a:pPr lvl="1" eaLnBrk="1" hangingPunct="1"/>
            <a:r>
              <a:rPr lang="en-US"/>
              <a:t>Skull</a:t>
            </a:r>
          </a:p>
          <a:p>
            <a:pPr lvl="1" eaLnBrk="1" hangingPunct="1"/>
            <a:r>
              <a:rPr lang="en-US"/>
              <a:t>Vertebral column</a:t>
            </a:r>
          </a:p>
          <a:p>
            <a:pPr lvl="1" eaLnBrk="1" hangingPunct="1"/>
            <a:r>
              <a:rPr lang="en-US"/>
              <a:t>Rib Cage (bony thorax)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/>
              <a:t>The Axial Skeleton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Skull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500"/>
              <a:t>Two sets of bones</a:t>
            </a:r>
          </a:p>
          <a:p>
            <a:pPr lvl="1" eaLnBrk="1" hangingPunct="1"/>
            <a:r>
              <a:rPr lang="en-US" sz="3100"/>
              <a:t>Cranium</a:t>
            </a:r>
          </a:p>
          <a:p>
            <a:pPr lvl="1" eaLnBrk="1" hangingPunct="1"/>
            <a:r>
              <a:rPr lang="en-US" sz="3100"/>
              <a:t>Facial bones</a:t>
            </a:r>
          </a:p>
          <a:p>
            <a:pPr eaLnBrk="1" hangingPunct="1"/>
            <a:r>
              <a:rPr lang="en-US" sz="3500"/>
              <a:t>Skull bones are joined by sutures</a:t>
            </a:r>
          </a:p>
          <a:p>
            <a:pPr eaLnBrk="1" hangingPunct="1"/>
            <a:r>
              <a:rPr lang="en-US" sz="3500"/>
              <a:t>Only the mandible is attached by a freely movable joint</a:t>
            </a:r>
          </a:p>
        </p:txBody>
      </p:sp>
      <p:pic>
        <p:nvPicPr>
          <p:cNvPr id="4" name="Picture 3" descr="275510_1522154208_711731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14362"/>
            <a:ext cx="2747963" cy="2747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/>
              <a:t>Bones of the Cranium (Skull)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99CC"/>
                </a:solidFill>
              </a:rPr>
              <a:t>Protects the brain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Bones are </a:t>
            </a:r>
            <a:r>
              <a:rPr lang="en-US" dirty="0">
                <a:solidFill>
                  <a:srgbClr val="0099CC"/>
                </a:solidFill>
              </a:rPr>
              <a:t>attached by immovable joints</a:t>
            </a:r>
            <a:r>
              <a:rPr lang="en-US" dirty="0"/>
              <a:t> called </a:t>
            </a:r>
            <a:r>
              <a:rPr lang="en-US" b="1" dirty="0">
                <a:solidFill>
                  <a:srgbClr val="0099CC"/>
                </a:solidFill>
              </a:rPr>
              <a:t>sutures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Made up of 8 flat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99CC"/>
                </a:solidFill>
              </a:rPr>
              <a:t>1 frontal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99CC"/>
                </a:solidFill>
              </a:rPr>
              <a:t>2 parietal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99CC"/>
                </a:solidFill>
              </a:rPr>
              <a:t>1 occipital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99CC"/>
                </a:solidFill>
              </a:rPr>
              <a:t>2 temporal bones</a:t>
            </a:r>
            <a:endParaRPr lang="en-US" dirty="0" smtClean="0">
              <a:solidFill>
                <a:srgbClr val="0099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99CC"/>
                </a:solidFill>
              </a:rPr>
              <a:t>Foramen </a:t>
            </a:r>
            <a:r>
              <a:rPr lang="en-US" dirty="0">
                <a:solidFill>
                  <a:srgbClr val="0099CC"/>
                </a:solidFill>
              </a:rPr>
              <a:t>Magnum</a:t>
            </a:r>
            <a:r>
              <a:rPr lang="en-US" dirty="0"/>
              <a:t> – opening in the occipital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99CC"/>
                </a:solidFill>
              </a:rPr>
              <a:t>Area where spinal cord joins the brain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644525"/>
          </a:xfrm>
        </p:spPr>
        <p:txBody>
          <a:bodyPr/>
          <a:lstStyle/>
          <a:p>
            <a:pPr eaLnBrk="1" hangingPunct="1"/>
            <a:r>
              <a:rPr lang="en-US"/>
              <a:t>Lateral View of Skull</a:t>
            </a:r>
          </a:p>
        </p:txBody>
      </p:sp>
      <p:grpSp>
        <p:nvGrpSpPr>
          <p:cNvPr id="40964" name="Group 14"/>
          <p:cNvGrpSpPr>
            <a:grpSpLocks/>
          </p:cNvGrpSpPr>
          <p:nvPr/>
        </p:nvGrpSpPr>
        <p:grpSpPr bwMode="auto">
          <a:xfrm>
            <a:off x="304800" y="533400"/>
            <a:ext cx="8305800" cy="5029200"/>
            <a:chOff x="192" y="144"/>
            <a:chExt cx="5232" cy="3168"/>
          </a:xfrm>
        </p:grpSpPr>
        <p:pic>
          <p:nvPicPr>
            <p:cNvPr id="40965" name="Picture 4"/>
            <p:cNvPicPr>
              <a:picLocks noChangeAspect="1" noChangeArrowheads="1"/>
            </p:cNvPicPr>
            <p:nvPr/>
          </p:nvPicPr>
          <p:blipFill>
            <a:blip r:embed="rId2"/>
            <a:srcRect b="6299"/>
            <a:stretch>
              <a:fillRect/>
            </a:stretch>
          </p:blipFill>
          <p:spPr bwMode="auto">
            <a:xfrm>
              <a:off x="192" y="144"/>
              <a:ext cx="5232" cy="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966" name="Group 10"/>
            <p:cNvGrpSpPr>
              <a:grpSpLocks/>
            </p:cNvGrpSpPr>
            <p:nvPr/>
          </p:nvGrpSpPr>
          <p:grpSpPr bwMode="auto">
            <a:xfrm>
              <a:off x="192" y="1056"/>
              <a:ext cx="2784" cy="2208"/>
              <a:chOff x="192" y="1056"/>
              <a:chExt cx="2784" cy="2208"/>
            </a:xfrm>
          </p:grpSpPr>
          <p:grpSp>
            <p:nvGrpSpPr>
              <p:cNvPr id="40970" name="Group 8"/>
              <p:cNvGrpSpPr>
                <a:grpSpLocks/>
              </p:cNvGrpSpPr>
              <p:nvPr/>
            </p:nvGrpSpPr>
            <p:grpSpPr bwMode="auto">
              <a:xfrm>
                <a:off x="192" y="1920"/>
                <a:ext cx="2784" cy="1344"/>
                <a:chOff x="192" y="1920"/>
                <a:chExt cx="2784" cy="1344"/>
              </a:xfrm>
            </p:grpSpPr>
            <p:sp>
              <p:nvSpPr>
                <p:cNvPr id="40972" name="Rectangle 5"/>
                <p:cNvSpPr>
                  <a:spLocks noChangeArrowheads="1"/>
                </p:cNvSpPr>
                <p:nvPr/>
              </p:nvSpPr>
              <p:spPr bwMode="auto">
                <a:xfrm>
                  <a:off x="192" y="1920"/>
                  <a:ext cx="1104" cy="1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3" name="Rectangle 6"/>
                <p:cNvSpPr>
                  <a:spLocks noChangeArrowheads="1"/>
                </p:cNvSpPr>
                <p:nvPr/>
              </p:nvSpPr>
              <p:spPr bwMode="auto">
                <a:xfrm>
                  <a:off x="1296" y="2208"/>
                  <a:ext cx="288" cy="7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1488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1" name="Rectangle 9"/>
              <p:cNvSpPr>
                <a:spLocks noChangeArrowheads="1"/>
              </p:cNvSpPr>
              <p:nvPr/>
            </p:nvSpPr>
            <p:spPr bwMode="auto">
              <a:xfrm>
                <a:off x="192" y="1056"/>
                <a:ext cx="1104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967" name="Rectangle 11"/>
            <p:cNvSpPr>
              <a:spLocks noChangeArrowheads="1"/>
            </p:cNvSpPr>
            <p:nvPr/>
          </p:nvSpPr>
          <p:spPr bwMode="auto">
            <a:xfrm>
              <a:off x="4272" y="480"/>
              <a:ext cx="1056" cy="1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8" name="Rectangle 12"/>
            <p:cNvSpPr>
              <a:spLocks noChangeArrowheads="1"/>
            </p:cNvSpPr>
            <p:nvPr/>
          </p:nvSpPr>
          <p:spPr bwMode="auto">
            <a:xfrm>
              <a:off x="4416" y="2304"/>
              <a:ext cx="91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9" name="Rectangle 13"/>
            <p:cNvSpPr>
              <a:spLocks noChangeArrowheads="1"/>
            </p:cNvSpPr>
            <p:nvPr/>
          </p:nvSpPr>
          <p:spPr bwMode="auto">
            <a:xfrm>
              <a:off x="4416" y="2928"/>
              <a:ext cx="91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99CC"/>
                </a:solidFill>
              </a:rPr>
              <a:t>Function</a:t>
            </a:r>
            <a:r>
              <a:rPr lang="en-US"/>
              <a:t> of the Skeletal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500">
                <a:solidFill>
                  <a:srgbClr val="0099CC"/>
                </a:solidFill>
              </a:rPr>
              <a:t>Support</a:t>
            </a:r>
            <a:r>
              <a:rPr lang="en-US" sz="3500"/>
              <a:t> of the body</a:t>
            </a:r>
          </a:p>
          <a:p>
            <a:pPr eaLnBrk="1" hangingPunct="1"/>
            <a:r>
              <a:rPr lang="en-US" sz="3500">
                <a:solidFill>
                  <a:srgbClr val="0099CC"/>
                </a:solidFill>
              </a:rPr>
              <a:t>Protection</a:t>
            </a:r>
            <a:r>
              <a:rPr lang="en-US" sz="3500"/>
              <a:t> of soft organs</a:t>
            </a:r>
          </a:p>
          <a:p>
            <a:pPr eaLnBrk="1" hangingPunct="1"/>
            <a:r>
              <a:rPr lang="en-US" sz="3500">
                <a:solidFill>
                  <a:srgbClr val="0099CC"/>
                </a:solidFill>
              </a:rPr>
              <a:t>Movement</a:t>
            </a:r>
            <a:r>
              <a:rPr lang="en-US" sz="3500"/>
              <a:t> due to attached skeletal muscles</a:t>
            </a:r>
          </a:p>
          <a:p>
            <a:pPr eaLnBrk="1" hangingPunct="1"/>
            <a:r>
              <a:rPr lang="en-US" sz="3500">
                <a:solidFill>
                  <a:srgbClr val="0099CC"/>
                </a:solidFill>
              </a:rPr>
              <a:t>Storage of minerals and fats</a:t>
            </a:r>
          </a:p>
          <a:p>
            <a:pPr eaLnBrk="1" hangingPunct="1"/>
            <a:r>
              <a:rPr lang="en-US" sz="3500">
                <a:solidFill>
                  <a:srgbClr val="0099CC"/>
                </a:solidFill>
              </a:rPr>
              <a:t>Blood</a:t>
            </a:r>
            <a:r>
              <a:rPr lang="en-US" sz="3500"/>
              <a:t> cell 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86400"/>
            <a:ext cx="8305800" cy="644525"/>
          </a:xfrm>
        </p:spPr>
        <p:txBody>
          <a:bodyPr/>
          <a:lstStyle/>
          <a:p>
            <a:pPr eaLnBrk="1" hangingPunct="1"/>
            <a:r>
              <a:rPr lang="en-US"/>
              <a:t>Superior View of Skull</a:t>
            </a:r>
          </a:p>
        </p:txBody>
      </p:sp>
      <p:grpSp>
        <p:nvGrpSpPr>
          <p:cNvPr id="41988" name="Group 10"/>
          <p:cNvGrpSpPr>
            <a:grpSpLocks/>
          </p:cNvGrpSpPr>
          <p:nvPr/>
        </p:nvGrpSpPr>
        <p:grpSpPr bwMode="auto">
          <a:xfrm>
            <a:off x="228600" y="0"/>
            <a:ext cx="7696200" cy="5022850"/>
            <a:chOff x="144" y="0"/>
            <a:chExt cx="4848" cy="3164"/>
          </a:xfrm>
        </p:grpSpPr>
        <p:pic>
          <p:nvPicPr>
            <p:cNvPr id="41989" name="Picture 4"/>
            <p:cNvPicPr>
              <a:picLocks noChangeAspect="1" noChangeArrowheads="1"/>
            </p:cNvPicPr>
            <p:nvPr/>
          </p:nvPicPr>
          <p:blipFill>
            <a:blip r:embed="rId2"/>
            <a:srcRect b="4396"/>
            <a:stretch>
              <a:fillRect/>
            </a:stretch>
          </p:blipFill>
          <p:spPr bwMode="auto">
            <a:xfrm>
              <a:off x="144" y="0"/>
              <a:ext cx="4848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0" name="Rectangle 5"/>
            <p:cNvSpPr>
              <a:spLocks noChangeArrowheads="1"/>
            </p:cNvSpPr>
            <p:nvPr/>
          </p:nvSpPr>
          <p:spPr bwMode="auto">
            <a:xfrm>
              <a:off x="3168" y="336"/>
              <a:ext cx="17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1" name="Rectangle 6"/>
            <p:cNvSpPr>
              <a:spLocks noChangeArrowheads="1"/>
            </p:cNvSpPr>
            <p:nvPr/>
          </p:nvSpPr>
          <p:spPr bwMode="auto">
            <a:xfrm>
              <a:off x="3264" y="1008"/>
              <a:ext cx="115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2" name="Rectangle 7"/>
            <p:cNvSpPr>
              <a:spLocks noChangeArrowheads="1"/>
            </p:cNvSpPr>
            <p:nvPr/>
          </p:nvSpPr>
          <p:spPr bwMode="auto">
            <a:xfrm>
              <a:off x="3312" y="1536"/>
              <a:ext cx="115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192" y="528"/>
              <a:ext cx="115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240" y="1872"/>
              <a:ext cx="91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51475"/>
            <a:ext cx="8229600" cy="873125"/>
          </a:xfrm>
        </p:spPr>
        <p:txBody>
          <a:bodyPr/>
          <a:lstStyle/>
          <a:p>
            <a:pPr eaLnBrk="1" hangingPunct="1"/>
            <a:r>
              <a:rPr lang="en-US"/>
              <a:t>Inferior View of Skull</a:t>
            </a:r>
          </a:p>
        </p:txBody>
      </p:sp>
      <p:grpSp>
        <p:nvGrpSpPr>
          <p:cNvPr id="43012" name="Group 9"/>
          <p:cNvGrpSpPr>
            <a:grpSpLocks/>
          </p:cNvGrpSpPr>
          <p:nvPr/>
        </p:nvGrpSpPr>
        <p:grpSpPr bwMode="auto">
          <a:xfrm>
            <a:off x="381000" y="0"/>
            <a:ext cx="7797800" cy="5299075"/>
            <a:chOff x="240" y="0"/>
            <a:chExt cx="4912" cy="3338"/>
          </a:xfrm>
        </p:grpSpPr>
        <p:pic>
          <p:nvPicPr>
            <p:cNvPr id="43013" name="Picture 4"/>
            <p:cNvPicPr>
              <a:picLocks noChangeAspect="1" noChangeArrowheads="1"/>
            </p:cNvPicPr>
            <p:nvPr/>
          </p:nvPicPr>
          <p:blipFill>
            <a:blip r:embed="rId2"/>
            <a:srcRect b="5182"/>
            <a:stretch>
              <a:fillRect/>
            </a:stretch>
          </p:blipFill>
          <p:spPr bwMode="auto">
            <a:xfrm>
              <a:off x="288" y="0"/>
              <a:ext cx="4864" cy="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4" name="Rectangle 5"/>
            <p:cNvSpPr>
              <a:spLocks noChangeArrowheads="1"/>
            </p:cNvSpPr>
            <p:nvPr/>
          </p:nvSpPr>
          <p:spPr bwMode="auto">
            <a:xfrm>
              <a:off x="3936" y="912"/>
              <a:ext cx="1200" cy="18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5" name="Rectangle 6"/>
            <p:cNvSpPr>
              <a:spLocks noChangeArrowheads="1"/>
            </p:cNvSpPr>
            <p:nvPr/>
          </p:nvSpPr>
          <p:spPr bwMode="auto">
            <a:xfrm>
              <a:off x="240" y="1248"/>
              <a:ext cx="1248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336" y="96"/>
              <a:ext cx="1440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/>
              <a:t>The Fetal Skull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83125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3366FF"/>
                </a:solidFill>
              </a:rPr>
              <a:t>Fontanelles</a:t>
            </a:r>
            <a:r>
              <a:rPr lang="en-US" dirty="0"/>
              <a:t> – fibrous membranes connecting the cranial bones</a:t>
            </a:r>
          </a:p>
          <a:p>
            <a:pPr lvl="1" eaLnBrk="1" hangingPunct="1"/>
            <a:r>
              <a:rPr lang="en-US" dirty="0"/>
              <a:t>Allow the brain </a:t>
            </a:r>
            <a:br>
              <a:rPr lang="en-US" dirty="0"/>
            </a:br>
            <a:r>
              <a:rPr lang="en-US" dirty="0"/>
              <a:t>to grow</a:t>
            </a:r>
          </a:p>
          <a:p>
            <a:pPr lvl="1" eaLnBrk="1" hangingPunct="1"/>
            <a:r>
              <a:rPr lang="en-US" dirty="0"/>
              <a:t>Convert to bone within 24 months after birth</a:t>
            </a:r>
          </a:p>
        </p:txBody>
      </p:sp>
      <p:pic>
        <p:nvPicPr>
          <p:cNvPr id="440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5000"/>
          <a:stretch>
            <a:fillRect/>
          </a:stretch>
        </p:blipFill>
        <p:spPr>
          <a:xfrm>
            <a:off x="4419600" y="1371600"/>
            <a:ext cx="3859213" cy="5181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Facial Bones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502920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99CC"/>
                </a:solidFill>
              </a:rPr>
              <a:t>Maxilla</a:t>
            </a:r>
          </a:p>
          <a:p>
            <a:pPr lvl="1" eaLnBrk="1" hangingPunct="1"/>
            <a:r>
              <a:rPr lang="en-US" dirty="0">
                <a:solidFill>
                  <a:srgbClr val="0099CC"/>
                </a:solidFill>
              </a:rPr>
              <a:t>2 bones</a:t>
            </a:r>
            <a:r>
              <a:rPr lang="en-US" dirty="0"/>
              <a:t> that form the </a:t>
            </a:r>
            <a:r>
              <a:rPr lang="en-US" dirty="0">
                <a:solidFill>
                  <a:srgbClr val="0099CC"/>
                </a:solidFill>
              </a:rPr>
              <a:t>upper jaw</a:t>
            </a:r>
          </a:p>
          <a:p>
            <a:pPr eaLnBrk="1" hangingPunct="1"/>
            <a:r>
              <a:rPr lang="en-US" dirty="0">
                <a:solidFill>
                  <a:srgbClr val="0099CC"/>
                </a:solidFill>
              </a:rPr>
              <a:t>Mandible</a:t>
            </a:r>
          </a:p>
          <a:p>
            <a:pPr lvl="1" eaLnBrk="1" hangingPunct="1"/>
            <a:r>
              <a:rPr lang="en-US" dirty="0">
                <a:solidFill>
                  <a:srgbClr val="0099CC"/>
                </a:solidFill>
              </a:rPr>
              <a:t>Lower jaw</a:t>
            </a:r>
          </a:p>
          <a:p>
            <a:pPr lvl="1" eaLnBrk="1" hangingPunct="1"/>
            <a:r>
              <a:rPr lang="en-US" dirty="0">
                <a:solidFill>
                  <a:srgbClr val="0099CC"/>
                </a:solidFill>
              </a:rPr>
              <a:t>Only movable bone of the skull</a:t>
            </a:r>
          </a:p>
          <a:p>
            <a:pPr lvl="1" eaLnBrk="1" hangingPunct="1"/>
            <a:r>
              <a:rPr lang="en-US" dirty="0"/>
              <a:t>Contains tooth sockets for 16 </a:t>
            </a:r>
            <a:r>
              <a:rPr lang="en-US" dirty="0" smtClean="0"/>
              <a:t>teeth</a:t>
            </a:r>
          </a:p>
          <a:p>
            <a:pPr eaLnBrk="1" hangingPunct="1"/>
            <a:r>
              <a:rPr lang="en-US" dirty="0" smtClean="0">
                <a:solidFill>
                  <a:srgbClr val="0099CC"/>
                </a:solidFill>
              </a:rPr>
              <a:t>Nasal bone</a:t>
            </a:r>
          </a:p>
          <a:p>
            <a:pPr lvl="1" eaLnBrk="1" hangingPunct="1"/>
            <a:r>
              <a:rPr lang="en-US" dirty="0" smtClean="0"/>
              <a:t>Forms </a:t>
            </a:r>
            <a:r>
              <a:rPr lang="en-US" dirty="0" smtClean="0">
                <a:solidFill>
                  <a:srgbClr val="0099CC"/>
                </a:solidFill>
              </a:rPr>
              <a:t>bridge of nose</a:t>
            </a:r>
          </a:p>
          <a:p>
            <a:pPr eaLnBrk="1" hangingPunct="1"/>
            <a:r>
              <a:rPr lang="en-US" dirty="0" err="1" smtClean="0">
                <a:solidFill>
                  <a:srgbClr val="0099CC"/>
                </a:solidFill>
              </a:rPr>
              <a:t>Zygomatic</a:t>
            </a:r>
            <a:r>
              <a:rPr lang="en-US" dirty="0" smtClean="0">
                <a:solidFill>
                  <a:srgbClr val="0099CC"/>
                </a:solidFill>
              </a:rPr>
              <a:t> bone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2 cheek bones</a:t>
            </a:r>
            <a:endParaRPr lang="en-US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09600"/>
            <a:ext cx="9144000" cy="6248400"/>
            <a:chOff x="287234" y="533399"/>
            <a:chExt cx="8551966" cy="57793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234" y="533399"/>
              <a:ext cx="8551966" cy="57793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" y="2438400"/>
              <a:ext cx="19050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3505200"/>
              <a:ext cx="19050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4191000"/>
              <a:ext cx="2133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5105400"/>
              <a:ext cx="18288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2200" y="4572000"/>
              <a:ext cx="19812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1676400"/>
              <a:ext cx="19812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304800" y="914400"/>
            <a:ext cx="8305800" cy="5029200"/>
            <a:chOff x="192" y="144"/>
            <a:chExt cx="5232" cy="3168"/>
          </a:xfrm>
        </p:grpSpPr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2"/>
            <a:srcRect b="6299"/>
            <a:stretch>
              <a:fillRect/>
            </a:stretch>
          </p:blipFill>
          <p:spPr bwMode="auto">
            <a:xfrm>
              <a:off x="192" y="144"/>
              <a:ext cx="5232" cy="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086" name="Group 6"/>
            <p:cNvGrpSpPr>
              <a:grpSpLocks/>
            </p:cNvGrpSpPr>
            <p:nvPr/>
          </p:nvGrpSpPr>
          <p:grpSpPr bwMode="auto">
            <a:xfrm>
              <a:off x="192" y="1056"/>
              <a:ext cx="2784" cy="2208"/>
              <a:chOff x="192" y="1056"/>
              <a:chExt cx="2784" cy="2208"/>
            </a:xfrm>
          </p:grpSpPr>
          <p:grpSp>
            <p:nvGrpSpPr>
              <p:cNvPr id="46090" name="Group 7"/>
              <p:cNvGrpSpPr>
                <a:grpSpLocks/>
              </p:cNvGrpSpPr>
              <p:nvPr/>
            </p:nvGrpSpPr>
            <p:grpSpPr bwMode="auto">
              <a:xfrm>
                <a:off x="192" y="1920"/>
                <a:ext cx="2784" cy="1344"/>
                <a:chOff x="192" y="1920"/>
                <a:chExt cx="2784" cy="1344"/>
              </a:xfrm>
            </p:grpSpPr>
            <p:sp>
              <p:nvSpPr>
                <p:cNvPr id="46092" name="Rectangle 8"/>
                <p:cNvSpPr>
                  <a:spLocks noChangeArrowheads="1"/>
                </p:cNvSpPr>
                <p:nvPr/>
              </p:nvSpPr>
              <p:spPr bwMode="auto">
                <a:xfrm>
                  <a:off x="192" y="1920"/>
                  <a:ext cx="1104" cy="1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93" name="Rectangle 9"/>
                <p:cNvSpPr>
                  <a:spLocks noChangeArrowheads="1"/>
                </p:cNvSpPr>
                <p:nvPr/>
              </p:nvSpPr>
              <p:spPr bwMode="auto">
                <a:xfrm>
                  <a:off x="1296" y="2208"/>
                  <a:ext cx="288" cy="7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94" name="Rectangle 1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1488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192" y="1056"/>
                <a:ext cx="1104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087" name="Rectangle 12"/>
            <p:cNvSpPr>
              <a:spLocks noChangeArrowheads="1"/>
            </p:cNvSpPr>
            <p:nvPr/>
          </p:nvSpPr>
          <p:spPr bwMode="auto">
            <a:xfrm>
              <a:off x="4272" y="480"/>
              <a:ext cx="1056" cy="1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8" name="Rectangle 13"/>
            <p:cNvSpPr>
              <a:spLocks noChangeArrowheads="1"/>
            </p:cNvSpPr>
            <p:nvPr/>
          </p:nvSpPr>
          <p:spPr bwMode="auto">
            <a:xfrm>
              <a:off x="4416" y="2304"/>
              <a:ext cx="91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9" name="Rectangle 14"/>
            <p:cNvSpPr>
              <a:spLocks noChangeArrowheads="1"/>
            </p:cNvSpPr>
            <p:nvPr/>
          </p:nvSpPr>
          <p:spPr bwMode="auto">
            <a:xfrm>
              <a:off x="4416" y="2928"/>
              <a:ext cx="91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The Vertebral Column</a:t>
            </a:r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4001"/>
          <a:stretch>
            <a:fillRect/>
          </a:stretch>
        </p:blipFill>
        <p:spPr>
          <a:xfrm>
            <a:off x="4533900" y="1219200"/>
            <a:ext cx="3871913" cy="4911725"/>
          </a:xfrm>
          <a:noFill/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4572000" y="1295400"/>
            <a:ext cx="15240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5181600" cy="5943600"/>
          </a:xfrm>
        </p:spPr>
        <p:txBody>
          <a:bodyPr/>
          <a:lstStyle/>
          <a:p>
            <a:pPr eaLnBrk="1" hangingPunct="1"/>
            <a:r>
              <a:rPr lang="en-US" sz="3300"/>
              <a:t>Vertebrae separated by intervertebral discs (pads of fibrocartilage)</a:t>
            </a:r>
          </a:p>
          <a:p>
            <a:pPr eaLnBrk="1" hangingPunct="1"/>
            <a:r>
              <a:rPr lang="en-US" sz="3300"/>
              <a:t>The spine has </a:t>
            </a:r>
            <a:r>
              <a:rPr lang="en-US" sz="3300">
                <a:solidFill>
                  <a:srgbClr val="0099CC"/>
                </a:solidFill>
              </a:rPr>
              <a:t>4 normal curvatures</a:t>
            </a:r>
          </a:p>
          <a:p>
            <a:pPr eaLnBrk="1" hangingPunct="1"/>
            <a:r>
              <a:rPr lang="en-US" sz="3300"/>
              <a:t>Each vertebrae is given a name according to its location</a:t>
            </a:r>
          </a:p>
          <a:p>
            <a:pPr eaLnBrk="1" hangingPunct="1"/>
            <a:r>
              <a:rPr lang="en-US" sz="3300">
                <a:solidFill>
                  <a:srgbClr val="0099CC"/>
                </a:solidFill>
              </a:rPr>
              <a:t>Function: protect spinal cord, supports rib cage, attaches to pelvic</a:t>
            </a:r>
            <a:r>
              <a:rPr lang="en-US" sz="33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The Rib Cage (Bony Thorax)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7924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Forms a cage to protect major organs (heart, lungs)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Made-up of three parts: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	1)</a:t>
            </a:r>
            <a:r>
              <a:rPr lang="en-US">
                <a:solidFill>
                  <a:srgbClr val="0099CC"/>
                </a:solidFill>
              </a:rPr>
              <a:t> Ribs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12 ribs connected to the vertebrae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True ribs</a:t>
            </a:r>
            <a:r>
              <a:rPr lang="en-US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/>
              <a:t>Ribs that </a:t>
            </a:r>
            <a:r>
              <a:rPr lang="en-US" sz="2500">
                <a:solidFill>
                  <a:srgbClr val="0099CC"/>
                </a:solidFill>
              </a:rPr>
              <a:t>connect directly to the sternum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False ribs</a:t>
            </a:r>
            <a:r>
              <a:rPr lang="en-US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/>
              <a:t>Ribs that </a:t>
            </a:r>
            <a:r>
              <a:rPr lang="en-US" sz="2500">
                <a:solidFill>
                  <a:srgbClr val="0099CC"/>
                </a:solidFill>
              </a:rPr>
              <a:t>attach to the sternum by a common cartilage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Floating ribs</a:t>
            </a:r>
            <a:r>
              <a:rPr lang="en-US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/>
              <a:t>Ribs that </a:t>
            </a:r>
            <a:r>
              <a:rPr lang="en-US" sz="2500">
                <a:solidFill>
                  <a:srgbClr val="0099CC"/>
                </a:solidFill>
              </a:rPr>
              <a:t>do not attach to the sternum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4864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/>
              <a:t>	2) </a:t>
            </a:r>
            <a:r>
              <a:rPr lang="en-US" dirty="0">
                <a:solidFill>
                  <a:srgbClr val="0099CC"/>
                </a:solidFill>
              </a:rPr>
              <a:t>Sternum</a:t>
            </a:r>
          </a:p>
          <a:p>
            <a:pPr lvl="1" eaLnBrk="1" hangingPunct="1"/>
            <a:r>
              <a:rPr lang="en-US" dirty="0"/>
              <a:t>Flat, blade-shaped bone</a:t>
            </a:r>
          </a:p>
          <a:p>
            <a:pPr lvl="1" eaLnBrk="1" hangingPunct="1"/>
            <a:r>
              <a:rPr lang="en-US" dirty="0"/>
              <a:t>Composed of 3 bones: </a:t>
            </a:r>
            <a:r>
              <a:rPr lang="en-US" dirty="0" err="1"/>
              <a:t>manubrium</a:t>
            </a:r>
            <a:r>
              <a:rPr lang="en-US" dirty="0"/>
              <a:t>, body, </a:t>
            </a:r>
            <a:r>
              <a:rPr lang="en-US" dirty="0" err="1"/>
              <a:t>xiphoid</a:t>
            </a:r>
            <a:r>
              <a:rPr lang="en-US" dirty="0"/>
              <a:t> process</a:t>
            </a:r>
          </a:p>
          <a:p>
            <a:pPr lvl="1" eaLnBrk="1" hangingPunct="1"/>
            <a:r>
              <a:rPr lang="en-US" dirty="0" err="1">
                <a:solidFill>
                  <a:srgbClr val="0099CC"/>
                </a:solidFill>
              </a:rPr>
              <a:t>Xiphoid</a:t>
            </a:r>
            <a:r>
              <a:rPr lang="en-US" dirty="0">
                <a:solidFill>
                  <a:srgbClr val="0099CC"/>
                </a:solidFill>
              </a:rPr>
              <a:t> process</a:t>
            </a:r>
          </a:p>
          <a:p>
            <a:pPr lvl="2" eaLnBrk="1" hangingPunct="1"/>
            <a:r>
              <a:rPr lang="en-US" dirty="0">
                <a:solidFill>
                  <a:srgbClr val="0099CC"/>
                </a:solidFill>
              </a:rPr>
              <a:t>Inferior and smallest portion of sternum</a:t>
            </a:r>
          </a:p>
          <a:p>
            <a:pPr lvl="2" eaLnBrk="1" hangingPunct="1"/>
            <a:r>
              <a:rPr lang="en-US" dirty="0"/>
              <a:t>Attachment site for diaphragm</a:t>
            </a:r>
          </a:p>
          <a:p>
            <a:pPr eaLnBrk="1" hangingPunct="1">
              <a:buFont typeface="Wingdings" charset="2"/>
              <a:buNone/>
            </a:pPr>
            <a:r>
              <a:rPr lang="en-US" dirty="0"/>
              <a:t>	3) </a:t>
            </a:r>
            <a:r>
              <a:rPr lang="en-US" dirty="0">
                <a:solidFill>
                  <a:srgbClr val="0099CC"/>
                </a:solidFill>
              </a:rPr>
              <a:t>Thoracic vertebrae</a:t>
            </a:r>
          </a:p>
          <a:p>
            <a:pPr lvl="1" eaLnBrk="1" hangingPunct="1"/>
            <a:r>
              <a:rPr lang="en-US" dirty="0"/>
              <a:t>12 thoracic </a:t>
            </a:r>
            <a:r>
              <a:rPr lang="en-US" dirty="0" smtClean="0"/>
              <a:t>vertebrae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3"/>
          <p:cNvGrpSpPr>
            <a:grpSpLocks/>
          </p:cNvGrpSpPr>
          <p:nvPr/>
        </p:nvGrpSpPr>
        <p:grpSpPr bwMode="auto">
          <a:xfrm>
            <a:off x="685800" y="152400"/>
            <a:ext cx="7772400" cy="6629400"/>
            <a:chOff x="432" y="96"/>
            <a:chExt cx="4896" cy="4176"/>
          </a:xfrm>
        </p:grpSpPr>
        <p:grpSp>
          <p:nvGrpSpPr>
            <p:cNvPr id="50179" name="Group 12"/>
            <p:cNvGrpSpPr>
              <a:grpSpLocks/>
            </p:cNvGrpSpPr>
            <p:nvPr/>
          </p:nvGrpSpPr>
          <p:grpSpPr bwMode="auto">
            <a:xfrm>
              <a:off x="432" y="96"/>
              <a:ext cx="4896" cy="4176"/>
              <a:chOff x="432" y="96"/>
              <a:chExt cx="4896" cy="4176"/>
            </a:xfrm>
          </p:grpSpPr>
          <p:pic>
            <p:nvPicPr>
              <p:cNvPr id="50181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 b="3999"/>
              <a:stretch>
                <a:fillRect/>
              </a:stretch>
            </p:blipFill>
            <p:spPr bwMode="auto">
              <a:xfrm>
                <a:off x="432" y="96"/>
                <a:ext cx="4896" cy="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82" name="Rectangle 6"/>
              <p:cNvSpPr>
                <a:spLocks noChangeArrowheads="1"/>
              </p:cNvSpPr>
              <p:nvPr/>
            </p:nvSpPr>
            <p:spPr bwMode="auto">
              <a:xfrm>
                <a:off x="3011" y="96"/>
                <a:ext cx="1055" cy="4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3" name="Rectangle 7"/>
              <p:cNvSpPr>
                <a:spLocks noChangeArrowheads="1"/>
              </p:cNvSpPr>
              <p:nvPr/>
            </p:nvSpPr>
            <p:spPr bwMode="auto">
              <a:xfrm>
                <a:off x="3714" y="931"/>
                <a:ext cx="844" cy="7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4" name="Rectangle 8"/>
              <p:cNvSpPr>
                <a:spLocks noChangeArrowheads="1"/>
              </p:cNvSpPr>
              <p:nvPr/>
            </p:nvSpPr>
            <p:spPr bwMode="auto">
              <a:xfrm>
                <a:off x="3714" y="3198"/>
                <a:ext cx="844" cy="4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5" name="Line 9"/>
              <p:cNvSpPr>
                <a:spLocks noChangeShapeType="1"/>
              </p:cNvSpPr>
              <p:nvPr/>
            </p:nvSpPr>
            <p:spPr bwMode="auto">
              <a:xfrm flipH="1">
                <a:off x="2449" y="1886"/>
                <a:ext cx="2109" cy="4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6" name="Line 10"/>
              <p:cNvSpPr>
                <a:spLocks noChangeShapeType="1"/>
              </p:cNvSpPr>
              <p:nvPr/>
            </p:nvSpPr>
            <p:spPr bwMode="auto">
              <a:xfrm flipH="1" flipV="1">
                <a:off x="2519" y="872"/>
                <a:ext cx="2039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180" name="Rectangle 11"/>
            <p:cNvSpPr>
              <a:spLocks noChangeArrowheads="1"/>
            </p:cNvSpPr>
            <p:nvPr/>
          </p:nvSpPr>
          <p:spPr bwMode="auto">
            <a:xfrm>
              <a:off x="3168" y="291"/>
              <a:ext cx="1055" cy="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99CC"/>
                </a:solidFill>
              </a:rPr>
              <a:t>Types of Bone Tissue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799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rgbClr val="0099CC"/>
                </a:solidFill>
              </a:rPr>
              <a:t>Compact </a:t>
            </a:r>
            <a:r>
              <a:rPr lang="en-US" sz="3400" dirty="0" smtClean="0">
                <a:solidFill>
                  <a:srgbClr val="0099CC"/>
                </a:solidFill>
              </a:rPr>
              <a:t>Bone: </a:t>
            </a:r>
            <a:r>
              <a:rPr lang="en-US" sz="3400" dirty="0" smtClean="0"/>
              <a:t>Hard outer layer of bone</a:t>
            </a:r>
          </a:p>
          <a:p>
            <a:pPr eaLnBrk="1" hangingPunct="1"/>
            <a:r>
              <a:rPr lang="en-US" sz="3400" dirty="0">
                <a:solidFill>
                  <a:srgbClr val="0099CC"/>
                </a:solidFill>
              </a:rPr>
              <a:t>Spongy </a:t>
            </a:r>
            <a:r>
              <a:rPr lang="en-US" sz="3400" dirty="0" smtClean="0">
                <a:solidFill>
                  <a:srgbClr val="0099CC"/>
                </a:solidFill>
              </a:rPr>
              <a:t>bone: </a:t>
            </a:r>
            <a:r>
              <a:rPr lang="en-US" sz="3400" dirty="0" smtClean="0"/>
              <a:t>Less dense, small </a:t>
            </a:r>
            <a:r>
              <a:rPr lang="en-US" sz="3400" dirty="0"/>
              <a:t>needle-like</a:t>
            </a:r>
            <a:r>
              <a:rPr lang="en-US" sz="3400" dirty="0" smtClean="0"/>
              <a:t> pieces </a:t>
            </a:r>
            <a:r>
              <a:rPr lang="en-US" sz="3400" dirty="0"/>
              <a:t>of bone (</a:t>
            </a:r>
            <a:r>
              <a:rPr lang="en-US" sz="3400" dirty="0" err="1"/>
              <a:t>trabeculae</a:t>
            </a:r>
            <a:r>
              <a:rPr lang="en-US" sz="3400" dirty="0" smtClean="0"/>
              <a:t>) with many </a:t>
            </a:r>
            <a:r>
              <a:rPr lang="en-US" sz="3400" dirty="0"/>
              <a:t>open </a:t>
            </a:r>
            <a:r>
              <a:rPr lang="en-US" sz="3400" dirty="0" smtClean="0"/>
              <a:t>spaces</a:t>
            </a:r>
          </a:p>
          <a:p>
            <a:pPr eaLnBrk="1" hangingPunct="1"/>
            <a:r>
              <a:rPr lang="en-US" sz="3400" dirty="0" smtClean="0">
                <a:solidFill>
                  <a:srgbClr val="0099CC"/>
                </a:solidFill>
              </a:rPr>
              <a:t>Bone marrow: </a:t>
            </a:r>
            <a:r>
              <a:rPr lang="en-US" sz="3400" dirty="0" smtClean="0"/>
              <a:t>Soft tissue inside bone that produces blood cells</a:t>
            </a:r>
          </a:p>
          <a:p>
            <a:pPr eaLnBrk="1" hangingPunct="1"/>
            <a:endParaRPr lang="en-US" sz="34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 r="3448" b="12500"/>
          <a:stretch>
            <a:fillRect/>
          </a:stretch>
        </p:blipFill>
        <p:spPr bwMode="auto">
          <a:xfrm>
            <a:off x="5257800" y="4552950"/>
            <a:ext cx="3657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sentence for each. Include a word that correctly uses the roots below.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76142"/>
              </p:ext>
            </p:extLst>
          </p:nvPr>
        </p:nvGraphicFramePr>
        <p:xfrm>
          <a:off x="1143000" y="2738718"/>
          <a:ext cx="6400800" cy="4114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290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Root</a:t>
                      </a:r>
                      <a:endParaRPr lang="en-US" sz="1200" b="1" cap="all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Root</a:t>
                      </a:r>
                      <a:endParaRPr lang="en-US" sz="2400" b="1" cap="all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uria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Clast</a:t>
                      </a:r>
                      <a:r>
                        <a:rPr lang="en-US" sz="24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24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46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Blast-</a:t>
                      </a:r>
                      <a:endParaRPr lang="en-US" sz="24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20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itis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20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Arthrlo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12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</a:rPr>
                        <a:t>Oss-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0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10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physis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0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Medull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(o/a)-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0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Ax-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0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Append-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914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The Appendicular Skeleton</a:t>
            </a:r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1378" b="3999"/>
          <a:stretch>
            <a:fillRect/>
          </a:stretch>
        </p:blipFill>
        <p:spPr>
          <a:xfrm>
            <a:off x="3581400" y="1524000"/>
            <a:ext cx="5334000" cy="5229225"/>
          </a:xfrm>
          <a:noFill/>
        </p:spPr>
      </p:pic>
      <p:sp>
        <p:nvSpPr>
          <p:cNvPr id="512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3319463"/>
            <a:ext cx="4038600" cy="2243137"/>
          </a:xfrm>
        </p:spPr>
        <p:txBody>
          <a:bodyPr/>
          <a:lstStyle/>
          <a:p>
            <a:pPr eaLnBrk="1" hangingPunct="1"/>
            <a:r>
              <a:rPr lang="en-US"/>
              <a:t>Pectoral girdle</a:t>
            </a:r>
          </a:p>
          <a:p>
            <a:pPr eaLnBrk="1" hangingPunct="1"/>
            <a:r>
              <a:rPr lang="en-US"/>
              <a:t>Limbs (appendages)</a:t>
            </a:r>
          </a:p>
          <a:p>
            <a:pPr eaLnBrk="1" hangingPunct="1"/>
            <a:r>
              <a:rPr lang="en-US"/>
              <a:t>Pelvic girdle</a:t>
            </a: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152400" y="28194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</a:pPr>
            <a:r>
              <a:rPr lang="en-US" sz="3000"/>
              <a:t>Composed of: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5120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The Pectoral (Shoulder) Girdle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These bones allow the </a:t>
            </a:r>
            <a:r>
              <a:rPr lang="en-US" dirty="0">
                <a:solidFill>
                  <a:srgbClr val="0099CC"/>
                </a:solidFill>
              </a:rPr>
              <a:t>upper </a:t>
            </a:r>
            <a:r>
              <a:rPr lang="en-US" dirty="0" smtClean="0">
                <a:solidFill>
                  <a:srgbClr val="0099CC"/>
                </a:solidFill>
              </a:rPr>
              <a:t>limbs</a:t>
            </a:r>
            <a:r>
              <a:rPr lang="en-US" dirty="0" smtClean="0"/>
              <a:t> </a:t>
            </a:r>
            <a:r>
              <a:rPr lang="en-US" dirty="0"/>
              <a:t>to have </a:t>
            </a:r>
            <a:r>
              <a:rPr lang="en-US" dirty="0">
                <a:solidFill>
                  <a:srgbClr val="0099CC"/>
                </a:solidFill>
              </a:rPr>
              <a:t>exceptionally free movement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99CC"/>
                </a:solidFill>
              </a:rPr>
              <a:t>Composed of 4 bones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	- </a:t>
            </a:r>
            <a:r>
              <a:rPr lang="en-US" dirty="0">
                <a:solidFill>
                  <a:srgbClr val="0099CC"/>
                </a:solidFill>
              </a:rPr>
              <a:t>2 Clavicles – collarbone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Slender and </a:t>
            </a:r>
            <a:r>
              <a:rPr lang="en-US" dirty="0" err="1"/>
              <a:t>s</a:t>
            </a:r>
            <a:r>
              <a:rPr lang="en-US" dirty="0"/>
              <a:t>-shaped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Stabilizes shoulder but structurally weak (breaks easily</a:t>
            </a:r>
            <a:r>
              <a:rPr lang="en-US" dirty="0" smtClean="0"/>
              <a:t>) </a:t>
            </a:r>
            <a:r>
              <a:rPr lang="en-US" dirty="0" err="1" smtClean="0">
                <a:sym typeface="Wingdings"/>
              </a:rPr>
              <a:t>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	- </a:t>
            </a:r>
            <a:r>
              <a:rPr lang="en-US" dirty="0">
                <a:solidFill>
                  <a:srgbClr val="0099CC"/>
                </a:solidFill>
              </a:rPr>
              <a:t>2 Scapulas – shoulder blade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Triangular shape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 b="3999"/>
          <a:stretch>
            <a:fillRect/>
          </a:stretch>
        </p:blipFill>
        <p:spPr bwMode="auto">
          <a:xfrm>
            <a:off x="376238" y="1066800"/>
            <a:ext cx="4102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5008563" y="1219200"/>
            <a:ext cx="36020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1447800" y="1676400"/>
            <a:ext cx="1295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upperli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5675" y="762000"/>
            <a:ext cx="49625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343400" cy="4411662"/>
          </a:xfrm>
        </p:spPr>
        <p:txBody>
          <a:bodyPr/>
          <a:lstStyle/>
          <a:p>
            <a:pPr eaLnBrk="1" hangingPunct="1"/>
            <a:r>
              <a:rPr lang="en-US" dirty="0" err="1"/>
              <a:t>Humerus</a:t>
            </a:r>
            <a:r>
              <a:rPr lang="en-US" dirty="0"/>
              <a:t> </a:t>
            </a:r>
            <a:r>
              <a:rPr lang="en-US" dirty="0" smtClean="0"/>
              <a:t>(upper arm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Radius and ulna (forearm)</a:t>
            </a:r>
          </a:p>
          <a:p>
            <a:pPr eaLnBrk="1" hangingPunct="1"/>
            <a:r>
              <a:rPr lang="en-US" dirty="0"/>
              <a:t>Carpals, metacarpals, phalanges (hand)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Bones of the Upper Limb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1000"/>
            <a:ext cx="7010400" cy="4411662"/>
          </a:xfrm>
        </p:spPr>
        <p:txBody>
          <a:bodyPr/>
          <a:lstStyle/>
          <a:p>
            <a:pPr eaLnBrk="1" hangingPunct="1"/>
            <a:r>
              <a:rPr lang="en-US" sz="3500" dirty="0"/>
              <a:t>The</a:t>
            </a:r>
            <a:r>
              <a:rPr lang="en-US" sz="3500" dirty="0" smtClean="0"/>
              <a:t> upper arm </a:t>
            </a:r>
            <a:r>
              <a:rPr lang="en-US" sz="3500" dirty="0"/>
              <a:t>is formed by a </a:t>
            </a:r>
            <a:r>
              <a:rPr lang="en-US" sz="3500" dirty="0">
                <a:solidFill>
                  <a:srgbClr val="0099CC"/>
                </a:solidFill>
              </a:rPr>
              <a:t>single bone</a:t>
            </a:r>
          </a:p>
          <a:p>
            <a:pPr lvl="1" eaLnBrk="1" hangingPunct="1"/>
            <a:r>
              <a:rPr lang="en-US" sz="3500" dirty="0" err="1">
                <a:solidFill>
                  <a:srgbClr val="0099CC"/>
                </a:solidFill>
              </a:rPr>
              <a:t>Humerus</a:t>
            </a:r>
            <a:endParaRPr lang="en-US" sz="3500" dirty="0">
              <a:solidFill>
                <a:srgbClr val="0099CC"/>
              </a:solidFill>
            </a:endParaRPr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000" r="880" b="8000"/>
          <a:stretch>
            <a:fillRect/>
          </a:stretch>
        </p:blipFill>
        <p:spPr>
          <a:xfrm>
            <a:off x="4339265" y="1143000"/>
            <a:ext cx="4152014" cy="5486400"/>
          </a:xfrm>
          <a:noFill/>
        </p:spPr>
      </p:pic>
      <p:pic>
        <p:nvPicPr>
          <p:cNvPr id="4" name="Picture 3" descr="1380789_684568881564126_32195207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70125"/>
            <a:ext cx="2941762" cy="4587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500"/>
              <a:t>The forearm has </a:t>
            </a:r>
            <a:r>
              <a:rPr lang="en-US" sz="3500">
                <a:solidFill>
                  <a:srgbClr val="0099CC"/>
                </a:solidFill>
              </a:rPr>
              <a:t>two bones</a:t>
            </a:r>
          </a:p>
          <a:p>
            <a:pPr lvl="1" eaLnBrk="1" hangingPunct="1"/>
            <a:r>
              <a:rPr lang="en-US" sz="3500">
                <a:solidFill>
                  <a:srgbClr val="0099CC"/>
                </a:solidFill>
              </a:rPr>
              <a:t>Ulna</a:t>
            </a:r>
          </a:p>
          <a:p>
            <a:pPr lvl="1" eaLnBrk="1" hangingPunct="1"/>
            <a:r>
              <a:rPr lang="en-US" sz="3500">
                <a:solidFill>
                  <a:srgbClr val="0099CC"/>
                </a:solidFill>
              </a:rPr>
              <a:t>Radius</a:t>
            </a:r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8363"/>
          <a:stretch>
            <a:fillRect/>
          </a:stretch>
        </p:blipFill>
        <p:spPr>
          <a:xfrm>
            <a:off x="4648200" y="914400"/>
            <a:ext cx="3284538" cy="5715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4038600" cy="4411662"/>
          </a:xfrm>
        </p:spPr>
        <p:txBody>
          <a:bodyPr/>
          <a:lstStyle/>
          <a:p>
            <a:pPr eaLnBrk="1" hangingPunct="1"/>
            <a:r>
              <a:rPr lang="en-US" sz="3500">
                <a:solidFill>
                  <a:srgbClr val="0099CC"/>
                </a:solidFill>
              </a:rPr>
              <a:t>The hand</a:t>
            </a:r>
          </a:p>
          <a:p>
            <a:pPr lvl="1" eaLnBrk="1" hangingPunct="1"/>
            <a:r>
              <a:rPr lang="en-US" sz="3000">
                <a:solidFill>
                  <a:srgbClr val="0099CC"/>
                </a:solidFill>
              </a:rPr>
              <a:t>Carpals – wrist</a:t>
            </a:r>
          </a:p>
          <a:p>
            <a:pPr lvl="1" eaLnBrk="1" hangingPunct="1"/>
            <a:r>
              <a:rPr lang="en-US" sz="3000">
                <a:solidFill>
                  <a:srgbClr val="0099CC"/>
                </a:solidFill>
              </a:rPr>
              <a:t>Metacarpals – palm</a:t>
            </a:r>
          </a:p>
          <a:p>
            <a:pPr lvl="1" eaLnBrk="1" hangingPunct="1"/>
            <a:r>
              <a:rPr lang="en-US" sz="3000">
                <a:solidFill>
                  <a:srgbClr val="0099CC"/>
                </a:solidFill>
              </a:rPr>
              <a:t>Phalanges – fingers</a:t>
            </a:r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5000"/>
          <a:stretch>
            <a:fillRect/>
          </a:stretch>
        </p:blipFill>
        <p:spPr>
          <a:xfrm>
            <a:off x="4114800" y="1371600"/>
            <a:ext cx="4543425" cy="5105400"/>
          </a:xfrm>
          <a:noFill/>
        </p:spPr>
      </p:pic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7620000" y="5105400"/>
            <a:ext cx="914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5562600" y="5029200"/>
            <a:ext cx="8382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Bones of the Pelvic Girdle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467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99CC"/>
                </a:solidFill>
              </a:rPr>
              <a:t>Hip bones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Composed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2 </a:t>
            </a:r>
            <a:r>
              <a:rPr lang="en-US" dirty="0" err="1"/>
              <a:t>coxal</a:t>
            </a:r>
            <a:r>
              <a:rPr lang="en-US" dirty="0"/>
              <a:t> bones (hipbones)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Sacrum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Coccyx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total weight of the upper body rests on the pelvis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Protects several organs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Reproductive organs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Urinary bladder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Part of the large intestine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59395" name="Group 10"/>
          <p:cNvGrpSpPr>
            <a:grpSpLocks/>
          </p:cNvGrpSpPr>
          <p:nvPr/>
        </p:nvGrpSpPr>
        <p:grpSpPr bwMode="auto">
          <a:xfrm>
            <a:off x="0" y="914400"/>
            <a:ext cx="9144000" cy="5337175"/>
            <a:chOff x="0" y="576"/>
            <a:chExt cx="5760" cy="3362"/>
          </a:xfrm>
        </p:grpSpPr>
        <p:pic>
          <p:nvPicPr>
            <p:cNvPr id="59396" name="Picture 4"/>
            <p:cNvPicPr>
              <a:picLocks noChangeAspect="1" noChangeArrowheads="1"/>
            </p:cNvPicPr>
            <p:nvPr/>
          </p:nvPicPr>
          <p:blipFill>
            <a:blip r:embed="rId2"/>
            <a:srcRect b="6317"/>
            <a:stretch>
              <a:fillRect/>
            </a:stretch>
          </p:blipFill>
          <p:spPr bwMode="auto">
            <a:xfrm>
              <a:off x="0" y="576"/>
              <a:ext cx="5760" cy="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7" name="Rectangle 7"/>
            <p:cNvSpPr>
              <a:spLocks noChangeArrowheads="1"/>
            </p:cNvSpPr>
            <p:nvPr/>
          </p:nvSpPr>
          <p:spPr bwMode="auto">
            <a:xfrm>
              <a:off x="1008" y="2832"/>
              <a:ext cx="67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98" name="Rectangle 8"/>
            <p:cNvSpPr>
              <a:spLocks noChangeArrowheads="1"/>
            </p:cNvSpPr>
            <p:nvPr/>
          </p:nvSpPr>
          <p:spPr bwMode="auto">
            <a:xfrm>
              <a:off x="4176" y="2496"/>
              <a:ext cx="1440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99" name="Rectangle 9"/>
            <p:cNvSpPr>
              <a:spLocks noChangeArrowheads="1"/>
            </p:cNvSpPr>
            <p:nvPr/>
          </p:nvSpPr>
          <p:spPr bwMode="auto">
            <a:xfrm>
              <a:off x="4704" y="1536"/>
              <a:ext cx="624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 of Bone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500"/>
              <a:t>Bones are classified according to shape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 b="6779"/>
          <a:stretch>
            <a:fillRect/>
          </a:stretch>
        </p:blipFill>
        <p:spPr bwMode="auto">
          <a:xfrm>
            <a:off x="1076325" y="2862263"/>
            <a:ext cx="684847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3657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Coxal bone</a:t>
            </a:r>
            <a:r>
              <a:rPr lang="en-US"/>
              <a:t>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	- </a:t>
            </a:r>
            <a:r>
              <a:rPr lang="en-US">
                <a:solidFill>
                  <a:srgbClr val="0099CC"/>
                </a:solidFill>
              </a:rPr>
              <a:t>Ilium</a:t>
            </a:r>
            <a:r>
              <a:rPr lang="en-US"/>
              <a:t>: largest part of coxal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Iliac crest: top of the ilium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	- </a:t>
            </a:r>
            <a:r>
              <a:rPr lang="en-US">
                <a:solidFill>
                  <a:srgbClr val="0099CC"/>
                </a:solidFill>
              </a:rPr>
              <a:t>Ischium</a:t>
            </a:r>
            <a:r>
              <a:rPr lang="en-US"/>
              <a:t>: most inferior part of the coxal bone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	- </a:t>
            </a:r>
            <a:r>
              <a:rPr lang="en-US">
                <a:solidFill>
                  <a:srgbClr val="0099CC"/>
                </a:solidFill>
              </a:rPr>
              <a:t>Pubis</a:t>
            </a:r>
            <a:r>
              <a:rPr lang="en-US"/>
              <a:t>: anterior part of coxal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Pubic symphysis: where the 2 pubic bones meet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60419" name="Picture 5" descr="pelvic%2520girdleb"/>
          <p:cNvPicPr>
            <a:picLocks noChangeAspect="1" noChangeArrowheads="1"/>
          </p:cNvPicPr>
          <p:nvPr/>
        </p:nvPicPr>
        <p:blipFill>
          <a:blip r:embed="rId2"/>
          <a:srcRect r="43671"/>
          <a:stretch>
            <a:fillRect/>
          </a:stretch>
        </p:blipFill>
        <p:spPr bwMode="auto">
          <a:xfrm>
            <a:off x="4267200" y="1371600"/>
            <a:ext cx="42386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Gender Differences of the Pelvis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955675"/>
            <a:ext cx="5486400" cy="5292725"/>
          </a:xfrm>
        </p:spPr>
        <p:txBody>
          <a:bodyPr/>
          <a:lstStyle/>
          <a:p>
            <a:pPr eaLnBrk="1" hangingPunct="1"/>
            <a:r>
              <a:rPr lang="en-US" dirty="0"/>
              <a:t>Male:</a:t>
            </a:r>
          </a:p>
          <a:p>
            <a:pPr lvl="1" eaLnBrk="1" hangingPunct="1"/>
            <a:r>
              <a:rPr lang="en-US" dirty="0"/>
              <a:t>Not as wide or broad</a:t>
            </a:r>
          </a:p>
          <a:p>
            <a:pPr lvl="1" eaLnBrk="1" hangingPunct="1"/>
            <a:r>
              <a:rPr lang="en-US" dirty="0"/>
              <a:t>Pelvic cavity is funnel-shaped</a:t>
            </a:r>
          </a:p>
          <a:p>
            <a:pPr lvl="1" eaLnBrk="1" hangingPunct="1"/>
            <a:r>
              <a:rPr lang="en-US" dirty="0"/>
              <a:t>Bones are heavier &amp; larger</a:t>
            </a:r>
          </a:p>
          <a:p>
            <a:pPr lvl="1" eaLnBrk="1" hangingPunct="1"/>
            <a:r>
              <a:rPr lang="en-US" dirty="0"/>
              <a:t>Pubic arch</a:t>
            </a:r>
            <a:r>
              <a:rPr lang="en-US" dirty="0" smtClean="0"/>
              <a:t> more narrow</a:t>
            </a:r>
          </a:p>
          <a:p>
            <a:pPr eaLnBrk="1" hangingPunct="1"/>
            <a:r>
              <a:rPr lang="en-US" dirty="0"/>
              <a:t>Female:</a:t>
            </a:r>
          </a:p>
          <a:p>
            <a:pPr lvl="1" eaLnBrk="1" hangingPunct="1"/>
            <a:r>
              <a:rPr lang="en-US" dirty="0"/>
              <a:t>Wider pelvis &amp; broader hips</a:t>
            </a:r>
          </a:p>
          <a:p>
            <a:pPr lvl="1" eaLnBrk="1" hangingPunct="1"/>
            <a:r>
              <a:rPr lang="en-US" dirty="0"/>
              <a:t>Pelvic cavity is shallow</a:t>
            </a:r>
          </a:p>
          <a:p>
            <a:pPr lvl="1" eaLnBrk="1" hangingPunct="1"/>
            <a:r>
              <a:rPr lang="en-US" dirty="0"/>
              <a:t>Bones are lighter &amp; thinner</a:t>
            </a:r>
          </a:p>
          <a:p>
            <a:pPr lvl="1" eaLnBrk="1" hangingPunct="1"/>
            <a:r>
              <a:rPr lang="en-US" dirty="0"/>
              <a:t>Pubic arch is wider</a:t>
            </a:r>
          </a:p>
        </p:txBody>
      </p:sp>
      <p:pic>
        <p:nvPicPr>
          <p:cNvPr id="9114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8782" b="9000"/>
          <a:stretch>
            <a:fillRect/>
          </a:stretch>
        </p:blipFill>
        <p:spPr>
          <a:xfrm>
            <a:off x="5584825" y="990600"/>
            <a:ext cx="3559175" cy="5715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6144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Bones of the Lower Limb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724400" cy="4683125"/>
          </a:xfrm>
        </p:spPr>
        <p:txBody>
          <a:bodyPr/>
          <a:lstStyle/>
          <a:p>
            <a:pPr eaLnBrk="1" hangingPunct="1"/>
            <a:r>
              <a:rPr lang="en-US"/>
              <a:t>Femur (thigh)</a:t>
            </a:r>
          </a:p>
          <a:p>
            <a:pPr eaLnBrk="1" hangingPunct="1"/>
            <a:r>
              <a:rPr lang="en-US"/>
              <a:t>Patella (kneecap)</a:t>
            </a:r>
          </a:p>
          <a:p>
            <a:pPr eaLnBrk="1" hangingPunct="1"/>
            <a:r>
              <a:rPr lang="en-US"/>
              <a:t>Tibia &amp; Fibula (leg)</a:t>
            </a:r>
          </a:p>
          <a:p>
            <a:pPr eaLnBrk="1" hangingPunct="1"/>
            <a:r>
              <a:rPr lang="en-US"/>
              <a:t>Tarsals, metatarsals, phalanges (foot) </a:t>
            </a:r>
          </a:p>
        </p:txBody>
      </p:sp>
      <p:pic>
        <p:nvPicPr>
          <p:cNvPr id="62468" name="Picture 5" descr="image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2971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88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>
                <a:solidFill>
                  <a:srgbClr val="0099CC"/>
                </a:solidFill>
              </a:rPr>
              <a:t>Femur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>
                <a:solidFill>
                  <a:srgbClr val="0099CC"/>
                </a:solidFill>
              </a:rPr>
              <a:t>Thigh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>
                <a:solidFill>
                  <a:srgbClr val="0099CC"/>
                </a:solidFill>
              </a:rPr>
              <a:t>Strongest and longest bone</a:t>
            </a:r>
            <a:r>
              <a:rPr lang="en-US" sz="3200"/>
              <a:t> in the body</a:t>
            </a:r>
          </a:p>
          <a:p>
            <a:pPr eaLnBrk="1" hangingPunct="1">
              <a:lnSpc>
                <a:spcPct val="90000"/>
              </a:lnSpc>
            </a:pPr>
            <a:r>
              <a:rPr lang="en-US" sz="3500">
                <a:solidFill>
                  <a:srgbClr val="0099CC"/>
                </a:solidFill>
              </a:rPr>
              <a:t>Patella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>
                <a:solidFill>
                  <a:srgbClr val="0099CC"/>
                </a:solidFill>
              </a:rPr>
              <a:t>Triangular bone</a:t>
            </a:r>
            <a:r>
              <a:rPr lang="en-US" sz="3200"/>
              <a:t> that </a:t>
            </a:r>
            <a:r>
              <a:rPr lang="en-US" sz="3200">
                <a:solidFill>
                  <a:srgbClr val="0099CC"/>
                </a:solidFill>
              </a:rPr>
              <a:t>protects</a:t>
            </a:r>
            <a:r>
              <a:rPr lang="en-US" sz="3200"/>
              <a:t> the </a:t>
            </a:r>
            <a:r>
              <a:rPr lang="en-US" sz="3200">
                <a:solidFill>
                  <a:srgbClr val="0099CC"/>
                </a:solidFill>
              </a:rPr>
              <a:t>knee joint</a:t>
            </a:r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040" b="4440"/>
          <a:stretch>
            <a:fillRect/>
          </a:stretch>
        </p:blipFill>
        <p:spPr>
          <a:xfrm>
            <a:off x="4260850" y="993775"/>
            <a:ext cx="4273550" cy="5621338"/>
          </a:xfrm>
          <a:noFill/>
        </p:spPr>
      </p:pic>
      <p:sp>
        <p:nvSpPr>
          <p:cNvPr id="6349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181600"/>
          </a:xfrm>
        </p:spPr>
        <p:txBody>
          <a:bodyPr/>
          <a:lstStyle/>
          <a:p>
            <a:pPr eaLnBrk="1" hangingPunct="1"/>
            <a:r>
              <a:rPr lang="en-US" sz="3100">
                <a:solidFill>
                  <a:srgbClr val="0099CC"/>
                </a:solidFill>
              </a:rPr>
              <a:t>Tibia</a:t>
            </a:r>
          </a:p>
          <a:p>
            <a:pPr lvl="1" eaLnBrk="1" hangingPunct="1"/>
            <a:r>
              <a:rPr lang="en-US" sz="2800">
                <a:solidFill>
                  <a:srgbClr val="0099CC"/>
                </a:solidFill>
              </a:rPr>
              <a:t>Shinbone</a:t>
            </a:r>
          </a:p>
          <a:p>
            <a:pPr lvl="1" eaLnBrk="1" hangingPunct="1"/>
            <a:r>
              <a:rPr lang="en-US" sz="2800">
                <a:solidFill>
                  <a:srgbClr val="0099CC"/>
                </a:solidFill>
              </a:rPr>
              <a:t>Medial</a:t>
            </a:r>
            <a:r>
              <a:rPr lang="en-US" sz="2800"/>
              <a:t> (towards the middle) </a:t>
            </a:r>
            <a:r>
              <a:rPr lang="en-US" sz="2800">
                <a:solidFill>
                  <a:srgbClr val="0099CC"/>
                </a:solidFill>
              </a:rPr>
              <a:t>to the fibula</a:t>
            </a:r>
            <a:r>
              <a:rPr lang="en-US" sz="2800"/>
              <a:t> </a:t>
            </a:r>
          </a:p>
          <a:p>
            <a:pPr lvl="1" eaLnBrk="1" hangingPunct="1"/>
            <a:r>
              <a:rPr lang="en-US" sz="2800"/>
              <a:t>Thicker – bears weight of femur</a:t>
            </a:r>
          </a:p>
          <a:p>
            <a:pPr eaLnBrk="1" hangingPunct="1"/>
            <a:r>
              <a:rPr lang="en-US" sz="3100">
                <a:solidFill>
                  <a:srgbClr val="0099CC"/>
                </a:solidFill>
              </a:rPr>
              <a:t>Fibula</a:t>
            </a:r>
          </a:p>
          <a:p>
            <a:pPr lvl="1" eaLnBrk="1" hangingPunct="1"/>
            <a:r>
              <a:rPr lang="en-US" sz="2800">
                <a:solidFill>
                  <a:srgbClr val="0099CC"/>
                </a:solidFill>
              </a:rPr>
              <a:t>Lateral</a:t>
            </a:r>
            <a:r>
              <a:rPr lang="en-US" sz="2800"/>
              <a:t> (away from midline) </a:t>
            </a:r>
            <a:r>
              <a:rPr lang="en-US" sz="2800">
                <a:solidFill>
                  <a:srgbClr val="0099CC"/>
                </a:solidFill>
              </a:rPr>
              <a:t>to the tibia </a:t>
            </a:r>
          </a:p>
          <a:p>
            <a:pPr lvl="1" eaLnBrk="1" hangingPunct="1"/>
            <a:r>
              <a:rPr lang="en-US" sz="2800"/>
              <a:t>Stabilize ankle</a:t>
            </a: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5791200" y="6858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517" name="Group 15"/>
          <p:cNvGrpSpPr>
            <a:grpSpLocks/>
          </p:cNvGrpSpPr>
          <p:nvPr/>
        </p:nvGrpSpPr>
        <p:grpSpPr bwMode="auto">
          <a:xfrm>
            <a:off x="5027613" y="685800"/>
            <a:ext cx="3354387" cy="5943600"/>
            <a:chOff x="2784" y="432"/>
            <a:chExt cx="2113" cy="3744"/>
          </a:xfrm>
        </p:grpSpPr>
        <p:pic>
          <p:nvPicPr>
            <p:cNvPr id="64519" name="Picture 4"/>
            <p:cNvPicPr>
              <a:picLocks noChangeAspect="1" noChangeArrowheads="1"/>
            </p:cNvPicPr>
            <p:nvPr/>
          </p:nvPicPr>
          <p:blipFill>
            <a:blip r:embed="rId2"/>
            <a:srcRect t="5000" b="8000"/>
            <a:stretch>
              <a:fillRect/>
            </a:stretch>
          </p:blipFill>
          <p:spPr bwMode="auto">
            <a:xfrm>
              <a:off x="2784" y="480"/>
              <a:ext cx="2113" cy="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Rectangle 7"/>
            <p:cNvSpPr>
              <a:spLocks noChangeArrowheads="1"/>
            </p:cNvSpPr>
            <p:nvPr/>
          </p:nvSpPr>
          <p:spPr bwMode="auto">
            <a:xfrm>
              <a:off x="3120" y="432"/>
              <a:ext cx="576" cy="12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4320" y="720"/>
              <a:ext cx="480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4176" y="1680"/>
              <a:ext cx="57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120" y="3312"/>
              <a:ext cx="57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Rectangle 12"/>
            <p:cNvSpPr>
              <a:spLocks noChangeArrowheads="1"/>
            </p:cNvSpPr>
            <p:nvPr/>
          </p:nvSpPr>
          <p:spPr bwMode="auto">
            <a:xfrm>
              <a:off x="4224" y="3648"/>
              <a:ext cx="48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18" name="Rectangle 14"/>
          <p:cNvSpPr>
            <a:spLocks noChangeArrowheads="1"/>
          </p:cNvSpPr>
          <p:nvPr/>
        </p:nvSpPr>
        <p:spPr bwMode="auto">
          <a:xfrm>
            <a:off x="5791200" y="6858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4648200" cy="6553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3500" dirty="0"/>
              <a:t>The foot</a:t>
            </a:r>
          </a:p>
          <a:p>
            <a:pPr eaLnBrk="1" hangingPunct="1"/>
            <a:r>
              <a:rPr lang="en-US" sz="3400" dirty="0">
                <a:solidFill>
                  <a:srgbClr val="0099CC"/>
                </a:solidFill>
              </a:rPr>
              <a:t>Tarsal bones </a:t>
            </a:r>
          </a:p>
          <a:p>
            <a:pPr lvl="1" eaLnBrk="1" hangingPunct="1"/>
            <a:r>
              <a:rPr lang="en-US" sz="3000" dirty="0">
                <a:solidFill>
                  <a:srgbClr val="0099CC"/>
                </a:solidFill>
              </a:rPr>
              <a:t>Ankle</a:t>
            </a:r>
          </a:p>
          <a:p>
            <a:pPr lvl="1" eaLnBrk="1" hangingPunct="1"/>
            <a:r>
              <a:rPr lang="en-US" sz="3000" dirty="0" smtClean="0"/>
              <a:t>Supports </a:t>
            </a:r>
            <a:r>
              <a:rPr lang="en-US" sz="3000" dirty="0"/>
              <a:t>weight of body</a:t>
            </a:r>
          </a:p>
          <a:p>
            <a:pPr eaLnBrk="1" hangingPunct="1"/>
            <a:r>
              <a:rPr lang="en-US" sz="3400" dirty="0">
                <a:solidFill>
                  <a:srgbClr val="0099CC"/>
                </a:solidFill>
              </a:rPr>
              <a:t>Metatarsals</a:t>
            </a:r>
          </a:p>
          <a:p>
            <a:pPr lvl="1" eaLnBrk="1" hangingPunct="1"/>
            <a:r>
              <a:rPr lang="en-US" sz="3000" dirty="0">
                <a:solidFill>
                  <a:srgbClr val="0099CC"/>
                </a:solidFill>
              </a:rPr>
              <a:t>Sole or instep</a:t>
            </a:r>
          </a:p>
          <a:p>
            <a:pPr eaLnBrk="1" hangingPunct="1"/>
            <a:r>
              <a:rPr lang="en-US" sz="3400" dirty="0">
                <a:solidFill>
                  <a:srgbClr val="0099CC"/>
                </a:solidFill>
              </a:rPr>
              <a:t>Phalanges </a:t>
            </a:r>
          </a:p>
          <a:p>
            <a:pPr lvl="1" eaLnBrk="1" hangingPunct="1"/>
            <a:r>
              <a:rPr lang="en-US" sz="3000" dirty="0">
                <a:solidFill>
                  <a:srgbClr val="0099CC"/>
                </a:solidFill>
              </a:rPr>
              <a:t>Toes</a:t>
            </a:r>
          </a:p>
        </p:txBody>
      </p:sp>
      <p:grpSp>
        <p:nvGrpSpPr>
          <p:cNvPr id="65539" name="Group 11"/>
          <p:cNvGrpSpPr>
            <a:grpSpLocks/>
          </p:cNvGrpSpPr>
          <p:nvPr/>
        </p:nvGrpSpPr>
        <p:grpSpPr bwMode="auto">
          <a:xfrm>
            <a:off x="4572000" y="685800"/>
            <a:ext cx="4367212" cy="5562600"/>
            <a:chOff x="2913" y="384"/>
            <a:chExt cx="2751" cy="3504"/>
          </a:xfrm>
        </p:grpSpPr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2"/>
            <a:srcRect b="5000"/>
            <a:stretch>
              <a:fillRect/>
            </a:stretch>
          </p:blipFill>
          <p:spPr bwMode="auto">
            <a:xfrm>
              <a:off x="2913" y="384"/>
              <a:ext cx="2751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2928" y="1872"/>
              <a:ext cx="720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Rectangle 8"/>
            <p:cNvSpPr>
              <a:spLocks noChangeArrowheads="1"/>
            </p:cNvSpPr>
            <p:nvPr/>
          </p:nvSpPr>
          <p:spPr bwMode="auto">
            <a:xfrm>
              <a:off x="4656" y="2352"/>
              <a:ext cx="672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Summarize the parts of the Appendicular Skeleton.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 Describe the differences between the male and female pelvis.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6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Joints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495800" cy="5486400"/>
          </a:xfrm>
        </p:spPr>
        <p:txBody>
          <a:bodyPr/>
          <a:lstStyle/>
          <a:p>
            <a:pPr eaLnBrk="1" hangingPunct="1"/>
            <a:r>
              <a:rPr lang="en-US" sz="3500">
                <a:solidFill>
                  <a:srgbClr val="0099CC"/>
                </a:solidFill>
              </a:rPr>
              <a:t>Articulations (attachments) of bones</a:t>
            </a:r>
          </a:p>
          <a:p>
            <a:pPr eaLnBrk="1" hangingPunct="1"/>
            <a:r>
              <a:rPr lang="en-US" sz="3500"/>
              <a:t>Functions of joints</a:t>
            </a:r>
          </a:p>
          <a:p>
            <a:pPr lvl="1" eaLnBrk="1" hangingPunct="1"/>
            <a:r>
              <a:rPr lang="en-US" sz="3000"/>
              <a:t>Hold bones together</a:t>
            </a:r>
          </a:p>
          <a:p>
            <a:pPr lvl="1" eaLnBrk="1" hangingPunct="1"/>
            <a:r>
              <a:rPr lang="en-US" sz="3000"/>
              <a:t>Allow for mobility</a:t>
            </a:r>
          </a:p>
          <a:p>
            <a:pPr eaLnBrk="1" hangingPunct="1"/>
            <a:r>
              <a:rPr lang="en-US" sz="3500"/>
              <a:t>Joints are </a:t>
            </a:r>
            <a:r>
              <a:rPr lang="en-US" sz="3500">
                <a:solidFill>
                  <a:srgbClr val="0099CC"/>
                </a:solidFill>
              </a:rPr>
              <a:t>classified</a:t>
            </a:r>
            <a:r>
              <a:rPr lang="en-US" sz="3500"/>
              <a:t> </a:t>
            </a:r>
            <a:r>
              <a:rPr lang="en-US" sz="3500">
                <a:solidFill>
                  <a:srgbClr val="0099CC"/>
                </a:solidFill>
              </a:rPr>
              <a:t>by the amount of movement allowed</a:t>
            </a:r>
            <a:endParaRPr lang="en-US" sz="3400">
              <a:solidFill>
                <a:srgbClr val="0099CC"/>
              </a:solidFill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38600" y="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6565" name="Group 8"/>
          <p:cNvGrpSpPr>
            <a:grpSpLocks/>
          </p:cNvGrpSpPr>
          <p:nvPr/>
        </p:nvGrpSpPr>
        <p:grpSpPr bwMode="auto">
          <a:xfrm>
            <a:off x="4800600" y="0"/>
            <a:ext cx="4268788" cy="6858000"/>
            <a:chOff x="2928" y="0"/>
            <a:chExt cx="2785" cy="4272"/>
          </a:xfrm>
        </p:grpSpPr>
        <p:pic>
          <p:nvPicPr>
            <p:cNvPr id="66566" name="Picture 5" descr="1023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" y="48"/>
              <a:ext cx="2785" cy="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7" name="Text Box 7"/>
            <p:cNvSpPr txBox="1">
              <a:spLocks noChangeArrowheads="1"/>
            </p:cNvSpPr>
            <p:nvPr/>
          </p:nvSpPr>
          <p:spPr bwMode="auto">
            <a:xfrm>
              <a:off x="3072" y="0"/>
              <a:ext cx="91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3300"/>
                  </a:solidFill>
                </a:rPr>
                <a:t>Fibrous Joint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sk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81200"/>
            <a:ext cx="46482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Structural Classification of Joints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648200" cy="4911725"/>
          </a:xfrm>
        </p:spPr>
        <p:txBody>
          <a:bodyPr/>
          <a:lstStyle/>
          <a:p>
            <a:pPr eaLnBrk="1" hangingPunct="1"/>
            <a:r>
              <a:rPr lang="en-US" b="1" dirty="0"/>
              <a:t>Fibrous joints</a:t>
            </a:r>
          </a:p>
          <a:p>
            <a:pPr lvl="1" eaLnBrk="1" hangingPunct="1"/>
            <a:r>
              <a:rPr lang="en-US" dirty="0"/>
              <a:t>Generally </a:t>
            </a:r>
            <a:r>
              <a:rPr lang="en-US" dirty="0">
                <a:solidFill>
                  <a:srgbClr val="0099CC"/>
                </a:solidFill>
              </a:rPr>
              <a:t>immovable</a:t>
            </a:r>
          </a:p>
          <a:p>
            <a:pPr lvl="1" eaLnBrk="1" hangingPunct="1"/>
            <a:r>
              <a:rPr lang="en-US" dirty="0"/>
              <a:t>Fibrous connective tissue join bone to bone</a:t>
            </a:r>
          </a:p>
          <a:p>
            <a:pPr lvl="1" eaLnBrk="1" hangingPunct="1"/>
            <a:r>
              <a:rPr lang="en-US" dirty="0"/>
              <a:t>Example: </a:t>
            </a:r>
            <a:r>
              <a:rPr lang="en-US" dirty="0">
                <a:solidFill>
                  <a:srgbClr val="0099CC"/>
                </a:solidFill>
              </a:rPr>
              <a:t>cranium bones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cartilaginous-j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46482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752600"/>
            <a:ext cx="4191000" cy="44116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99CC"/>
                </a:solidFill>
              </a:rPr>
              <a:t>Cartilaginous joints</a:t>
            </a:r>
          </a:p>
          <a:p>
            <a:pPr lvl="1" eaLnBrk="1" hangingPunct="1"/>
            <a:r>
              <a:rPr lang="en-US" dirty="0">
                <a:solidFill>
                  <a:srgbClr val="0099CC"/>
                </a:solidFill>
              </a:rPr>
              <a:t>Immovable or slightly moveable</a:t>
            </a:r>
          </a:p>
          <a:p>
            <a:pPr lvl="1" eaLnBrk="1" hangingPunct="1"/>
            <a:r>
              <a:rPr lang="en-US" dirty="0" err="1"/>
              <a:t>Fibrocartilage</a:t>
            </a:r>
            <a:r>
              <a:rPr lang="en-US" dirty="0"/>
              <a:t> found between bones</a:t>
            </a:r>
          </a:p>
          <a:p>
            <a:pPr lvl="1" eaLnBrk="1" hangingPunct="1"/>
            <a:r>
              <a:rPr lang="en-US" dirty="0"/>
              <a:t>Example: </a:t>
            </a:r>
            <a:r>
              <a:rPr lang="en-US" dirty="0">
                <a:solidFill>
                  <a:srgbClr val="0099CC"/>
                </a:solidFill>
              </a:rPr>
              <a:t>ribs/sternum, vertebrae, pelvis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5410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>
                <a:solidFill>
                  <a:srgbClr val="0099CC"/>
                </a:solidFill>
              </a:rPr>
              <a:t>1. Long Bones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4000"/>
          </a:p>
          <a:p>
            <a:pPr eaLnBrk="1" hangingPunct="1">
              <a:lnSpc>
                <a:spcPct val="80000"/>
              </a:lnSpc>
            </a:pPr>
            <a:r>
              <a:rPr lang="en-US" sz="3500">
                <a:solidFill>
                  <a:srgbClr val="0099CC"/>
                </a:solidFill>
              </a:rPr>
              <a:t>Typically longer than wide</a:t>
            </a:r>
          </a:p>
          <a:p>
            <a:pPr eaLnBrk="1" hangingPunct="1">
              <a:lnSpc>
                <a:spcPct val="80000"/>
              </a:lnSpc>
            </a:pPr>
            <a:r>
              <a:rPr lang="en-US" sz="3500"/>
              <a:t>Have a shaft with heads at both ends</a:t>
            </a:r>
          </a:p>
          <a:p>
            <a:pPr eaLnBrk="1" hangingPunct="1">
              <a:lnSpc>
                <a:spcPct val="80000"/>
              </a:lnSpc>
            </a:pPr>
            <a:r>
              <a:rPr lang="en-US" sz="3500"/>
              <a:t>Contain mostly </a:t>
            </a:r>
            <a:r>
              <a:rPr lang="en-US" sz="3500">
                <a:solidFill>
                  <a:srgbClr val="0099CC"/>
                </a:solidFill>
              </a:rPr>
              <a:t>compact bone</a:t>
            </a:r>
          </a:p>
          <a:p>
            <a:pPr eaLnBrk="1" hangingPunct="1">
              <a:lnSpc>
                <a:spcPct val="80000"/>
              </a:lnSpc>
            </a:pPr>
            <a:r>
              <a:rPr lang="en-US" sz="3700"/>
              <a:t>Examples: Femur, humerus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r="74699" b="44237"/>
          <a:stretch>
            <a:fillRect/>
          </a:stretch>
        </p:blipFill>
        <p:spPr bwMode="auto">
          <a:xfrm>
            <a:off x="5638800" y="1676400"/>
            <a:ext cx="3051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skele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83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676400"/>
            <a:ext cx="3200400" cy="480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99CC"/>
                </a:solidFill>
              </a:rPr>
              <a:t>Synovial Joints</a:t>
            </a:r>
            <a:r>
              <a:rPr lang="en-US" dirty="0"/>
              <a:t>: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Freely </a:t>
            </a:r>
            <a:r>
              <a:rPr lang="en-US" dirty="0">
                <a:solidFill>
                  <a:srgbClr val="0099CC"/>
                </a:solidFill>
              </a:rPr>
              <a:t>movable joints</a:t>
            </a:r>
          </a:p>
          <a:p>
            <a:pPr lvl="1" eaLnBrk="1" hangingPunct="1"/>
            <a:r>
              <a:rPr lang="en-US" dirty="0"/>
              <a:t>Bones do not come in contact with each </a:t>
            </a:r>
            <a:r>
              <a:rPr lang="en-US" dirty="0" smtClean="0"/>
              <a:t>other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6 Types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Ligaments </a:t>
            </a:r>
          </a:p>
          <a:p>
            <a:pPr lvl="2" eaLnBrk="1" hangingPunct="1"/>
            <a:r>
              <a:rPr lang="en-US" dirty="0" smtClean="0"/>
              <a:t>Connective tissue that connects </a:t>
            </a:r>
            <a:r>
              <a:rPr lang="en-US" dirty="0" smtClean="0">
                <a:solidFill>
                  <a:srgbClr val="0099CC"/>
                </a:solidFill>
              </a:rPr>
              <a:t>bone to bone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Tendons</a:t>
            </a:r>
          </a:p>
          <a:p>
            <a:pPr lvl="2" eaLnBrk="1" hangingPunct="1"/>
            <a:r>
              <a:rPr lang="en-US" dirty="0" smtClean="0"/>
              <a:t>Connect </a:t>
            </a:r>
            <a:r>
              <a:rPr lang="en-US" dirty="0" smtClean="0">
                <a:solidFill>
                  <a:srgbClr val="0099CC"/>
                </a:solidFill>
              </a:rPr>
              <a:t>bone to muscles </a:t>
            </a:r>
            <a:r>
              <a:rPr lang="en-US" dirty="0" smtClean="0"/>
              <a:t>to further stabilize joint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Synovial fluid </a:t>
            </a:r>
          </a:p>
          <a:p>
            <a:pPr lvl="2" eaLnBrk="1" hangingPunct="1"/>
            <a:r>
              <a:rPr lang="en-US" dirty="0" smtClean="0"/>
              <a:t>Lubricating fluid found between bones to </a:t>
            </a:r>
            <a:r>
              <a:rPr lang="en-US" dirty="0" smtClean="0">
                <a:solidFill>
                  <a:srgbClr val="0099CC"/>
                </a:solidFill>
              </a:rPr>
              <a:t>reduce friction</a:t>
            </a:r>
          </a:p>
          <a:p>
            <a:pPr lvl="1" eaLnBrk="1" hangingPunct="1"/>
            <a:r>
              <a:rPr lang="en-US" dirty="0" err="1" smtClean="0">
                <a:solidFill>
                  <a:srgbClr val="0099CC"/>
                </a:solidFill>
              </a:rPr>
              <a:t>Bursae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</a:p>
          <a:p>
            <a:pPr lvl="2" eaLnBrk="1" hangingPunct="1"/>
            <a:r>
              <a:rPr lang="en-US" dirty="0" smtClean="0">
                <a:solidFill>
                  <a:srgbClr val="0099CC"/>
                </a:solidFill>
              </a:rPr>
              <a:t>Fluid-filled sacs </a:t>
            </a:r>
            <a:r>
              <a:rPr lang="en-US" dirty="0" smtClean="0"/>
              <a:t>that cushion joint (ex. knee)</a:t>
            </a:r>
          </a:p>
          <a:p>
            <a:pPr lvl="1" eaLnBrk="1" hangingPunct="1"/>
            <a:r>
              <a:rPr lang="en-US" dirty="0" smtClean="0">
                <a:solidFill>
                  <a:srgbClr val="3366FF"/>
                </a:solidFill>
              </a:rPr>
              <a:t>Meniscus</a:t>
            </a:r>
          </a:p>
          <a:p>
            <a:pPr lvl="2" eaLnBrk="1" hangingPunct="1"/>
            <a:r>
              <a:rPr lang="en-US" dirty="0" smtClean="0">
                <a:solidFill>
                  <a:srgbClr val="3366FF"/>
                </a:solidFill>
              </a:rPr>
              <a:t>Cartilaginous pads </a:t>
            </a:r>
            <a:r>
              <a:rPr lang="en-US" dirty="0" smtClean="0"/>
              <a:t>of tissue between the tibia and femur in knee joint</a:t>
            </a:r>
          </a:p>
          <a:p>
            <a:pPr lvl="2" eaLnBrk="1" hangingPunct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619" y="762000"/>
            <a:ext cx="7551659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Knee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8392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Torn Meniscus</a:t>
            </a:r>
          </a:p>
          <a:p>
            <a:pPr marL="863600" lvl="1" indent="-514350">
              <a:buFont typeface="Wingdings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B0F0"/>
                </a:solidFill>
              </a:rPr>
              <a:t>menisci</a:t>
            </a:r>
            <a:r>
              <a:rPr lang="en-US" sz="2800" dirty="0" smtClean="0">
                <a:solidFill>
                  <a:srgbClr val="00B0F0"/>
                </a:solidFill>
              </a:rPr>
              <a:t> absorb shock</a:t>
            </a:r>
            <a:r>
              <a:rPr lang="en-US" sz="2800" dirty="0" smtClean="0"/>
              <a:t> by compressing and spreading the weight evenly within the knee.</a:t>
            </a:r>
          </a:p>
          <a:p>
            <a:pPr marL="863600" lvl="1" indent="-514350">
              <a:buFont typeface="Wingdings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menisci are attached to the tibia and joint and ligaments, allowing the menisci to </a:t>
            </a:r>
            <a:r>
              <a:rPr lang="en-US" sz="2800" u="sng" dirty="0" smtClean="0">
                <a:solidFill>
                  <a:srgbClr val="00B0F0"/>
                </a:solidFill>
              </a:rPr>
              <a:t>pivot</a:t>
            </a:r>
            <a:r>
              <a:rPr lang="en-US" sz="2800" dirty="0" smtClean="0">
                <a:solidFill>
                  <a:srgbClr val="00B0F0"/>
                </a:solidFill>
              </a:rPr>
              <a:t> freely. </a:t>
            </a:r>
          </a:p>
          <a:p>
            <a:pPr marL="863600" lvl="1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One of the most common knee injuries. </a:t>
            </a:r>
          </a:p>
          <a:p>
            <a:pPr marL="863600" lvl="1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Grow weaker with age</a:t>
            </a:r>
            <a:r>
              <a:rPr lang="en-US" sz="2800" dirty="0" smtClean="0"/>
              <a:t>, and tear as a result of minor injuries or movements. </a:t>
            </a:r>
          </a:p>
          <a:p>
            <a:pPr marL="863600" lvl="1" indent="-514350">
              <a:buFont typeface="Wingdings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most common injury occurs when the knee joint is bent and the knee is then twisted</a:t>
            </a:r>
            <a:r>
              <a:rPr lang="en-US" sz="2800" dirty="0" smtClean="0"/>
              <a:t>. </a:t>
            </a:r>
          </a:p>
        </p:txBody>
      </p:sp>
      <p:pic>
        <p:nvPicPr>
          <p:cNvPr id="6" name="Picture 5" descr="meniscu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377" y="0"/>
            <a:ext cx="1966546" cy="1676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67000"/>
            <a:ext cx="8229600" cy="3878262"/>
          </a:xfrm>
        </p:spPr>
        <p:txBody>
          <a:bodyPr/>
          <a:lstStyle/>
          <a:p>
            <a:pPr marL="863600" lvl="1" indent="-514350">
              <a:buFont typeface="Wingdings" pitchFamily="2" charset="2"/>
              <a:buChar char="§"/>
            </a:pPr>
            <a:r>
              <a:rPr lang="en-US" sz="2800" dirty="0" smtClean="0"/>
              <a:t>A damaged meniscus </a:t>
            </a:r>
            <a:r>
              <a:rPr lang="en-US" sz="2800" dirty="0" smtClean="0">
                <a:solidFill>
                  <a:srgbClr val="00B0F0"/>
                </a:solidFill>
              </a:rPr>
              <a:t>can cause it to become caught between the bones of the joint (femur and tibia). </a:t>
            </a:r>
          </a:p>
          <a:p>
            <a:pPr marL="863600" lvl="1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Symptoms: Knee then becomes swollen, painful, popping or clicking with the knee, and difficult to move.</a:t>
            </a:r>
          </a:p>
          <a:p>
            <a:pPr marL="863600" lvl="1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Treatment: Surgery </a:t>
            </a:r>
            <a:r>
              <a:rPr lang="en-US" sz="2800" dirty="0" smtClean="0"/>
              <a:t>to repair tear by trimming a portion of the meniscus (</a:t>
            </a:r>
            <a:r>
              <a:rPr lang="en-US" sz="2800" dirty="0" err="1" smtClean="0"/>
              <a:t>meniscectomy</a:t>
            </a:r>
            <a:r>
              <a:rPr lang="en-US" sz="2800" dirty="0" smtClean="0"/>
              <a:t>).</a:t>
            </a:r>
          </a:p>
          <a:p>
            <a:pPr marL="863600" lvl="1" indent="-514350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8850" name="Picture 2" descr="medial meniscus, lateral meniscus, transverse ligament, ACL and MCL 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7818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Knee Injuries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686800" cy="57911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2. Torn ACL (</a:t>
            </a:r>
            <a:r>
              <a:rPr lang="en-US" sz="2800" b="1" dirty="0" smtClean="0"/>
              <a:t>Anterior Cruciate Ligament</a:t>
            </a:r>
            <a:r>
              <a:rPr lang="en-US" sz="2800" dirty="0" smtClean="0"/>
              <a:t>)</a:t>
            </a:r>
          </a:p>
          <a:p>
            <a:pPr lvl="1"/>
            <a:r>
              <a:rPr lang="en-US" sz="3200" dirty="0" smtClean="0"/>
              <a:t>ACL provides stability to the joint</a:t>
            </a:r>
          </a:p>
          <a:p>
            <a:pPr lvl="1"/>
            <a:r>
              <a:rPr lang="en-US" sz="3200" dirty="0" smtClean="0">
                <a:solidFill>
                  <a:srgbClr val="00B0F0"/>
                </a:solidFill>
              </a:rPr>
              <a:t>Common injury in athletes in contact sports</a:t>
            </a:r>
          </a:p>
          <a:p>
            <a:pPr lvl="1"/>
            <a:r>
              <a:rPr lang="en-US" sz="3200" dirty="0" smtClean="0"/>
              <a:t>Occurs when the knee is locked with the foot planted and the knee is twisted quickly. </a:t>
            </a:r>
          </a:p>
          <a:p>
            <a:pPr lvl="1"/>
            <a:r>
              <a:rPr lang="en-US" sz="3200" dirty="0" smtClean="0"/>
              <a:t>The bones are more likely to rub against each other (chronic ACL deficiency). </a:t>
            </a:r>
          </a:p>
          <a:p>
            <a:pPr lvl="1"/>
            <a:r>
              <a:rPr lang="en-US" sz="3200" dirty="0" smtClean="0"/>
              <a:t>Can also damage the cartilage that covers the ends of the bones and can trap and tear the menisci.</a:t>
            </a:r>
          </a:p>
          <a:p>
            <a:pPr lvl="1"/>
            <a:r>
              <a:rPr lang="en-US" sz="3200" dirty="0" smtClean="0">
                <a:solidFill>
                  <a:srgbClr val="0099CC"/>
                </a:solidFill>
              </a:rPr>
              <a:t>Left untreated it can lead to osteoarthritis.</a:t>
            </a:r>
            <a:endParaRPr lang="en-US" sz="3200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9874" name="Picture 2" descr="http://users.rowan.edu/~witten94/ACL%20tear%20caus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048248" cy="4038600"/>
          </a:xfrm>
          <a:prstGeom prst="rect">
            <a:avLst/>
          </a:prstGeom>
          <a:noFill/>
        </p:spPr>
      </p:pic>
      <p:pic>
        <p:nvPicPr>
          <p:cNvPr id="79876" name="Picture 4" descr="http://www.creativerehab.net/images/ACL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4152898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153400" cy="1295400"/>
          </a:xfrm>
        </p:spPr>
        <p:txBody>
          <a:bodyPr/>
          <a:lstStyle/>
          <a:p>
            <a:r>
              <a:rPr lang="en-US" dirty="0" smtClean="0"/>
              <a:t>Disorders of the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Osteoporosis</a:t>
            </a:r>
          </a:p>
          <a:p>
            <a:pPr lvl="1"/>
            <a:r>
              <a:rPr lang="en-US" b="1" dirty="0" smtClean="0"/>
              <a:t>Most common bone disease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1 in 5 women in USA over 50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3366FF"/>
                </a:solidFill>
              </a:rPr>
              <a:t>    have osteoporosis</a:t>
            </a:r>
          </a:p>
          <a:p>
            <a:pPr lvl="1"/>
            <a:r>
              <a:rPr lang="en-US" b="1" dirty="0" smtClean="0"/>
              <a:t>Men over 70 are at risk</a:t>
            </a:r>
          </a:p>
          <a:p>
            <a:pPr lvl="1"/>
            <a:r>
              <a:rPr lang="en-US" b="1" dirty="0" smtClean="0"/>
              <a:t>During </a:t>
            </a:r>
            <a:r>
              <a:rPr lang="en-US" b="1" dirty="0" smtClean="0">
                <a:solidFill>
                  <a:srgbClr val="3366FF"/>
                </a:solidFill>
              </a:rPr>
              <a:t>menopause</a:t>
            </a:r>
            <a:r>
              <a:rPr lang="en-US" b="1" dirty="0" smtClean="0"/>
              <a:t>, estrogen levels drop </a:t>
            </a:r>
          </a:p>
          <a:p>
            <a:pPr lvl="1"/>
            <a:r>
              <a:rPr lang="en-US" b="1" dirty="0" smtClean="0"/>
              <a:t>Body </a:t>
            </a:r>
            <a:r>
              <a:rPr lang="en-US" b="1" dirty="0" smtClean="0">
                <a:solidFill>
                  <a:srgbClr val="3366FF"/>
                </a:solidFill>
              </a:rPr>
              <a:t>stops making new bone due to lack of calcium</a:t>
            </a:r>
            <a:r>
              <a:rPr lang="en-US" b="1" dirty="0" smtClean="0"/>
              <a:t>, resulting in </a:t>
            </a:r>
            <a:r>
              <a:rPr lang="en-US" b="1" dirty="0" smtClean="0">
                <a:solidFill>
                  <a:srgbClr val="3366FF"/>
                </a:solidFill>
              </a:rPr>
              <a:t>brittle bones and fractures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9" y="1524000"/>
            <a:ext cx="3270321" cy="26162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22238"/>
            <a:ext cx="3733800" cy="1295400"/>
          </a:xfrm>
        </p:spPr>
        <p:txBody>
          <a:bodyPr/>
          <a:lstStyle/>
          <a:p>
            <a:r>
              <a:rPr lang="en-US" dirty="0" smtClean="0"/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62200"/>
            <a:ext cx="508000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428625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88080"/>
            <a:ext cx="3962400" cy="31699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Arthritis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9325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Inflammation  of one or more joints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Breakdown of cartilage causes bones to rub together, leading to pain, inflammation, and stiffness</a:t>
            </a:r>
          </a:p>
          <a:p>
            <a:r>
              <a:rPr lang="en-US" b="1" dirty="0" smtClean="0"/>
              <a:t>There are many different types of arthritis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86200"/>
            <a:ext cx="3714750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t="57967" r="67500" b="6102"/>
          <a:stretch>
            <a:fillRect/>
          </a:stretch>
        </p:blipFill>
        <p:spPr bwMode="auto">
          <a:xfrm>
            <a:off x="4267200" y="2432050"/>
            <a:ext cx="45720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4958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4000">
                <a:solidFill>
                  <a:srgbClr val="0099CC"/>
                </a:solidFill>
              </a:rPr>
              <a:t>2. Short bones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600"/>
          </a:p>
          <a:p>
            <a:pPr eaLnBrk="1" hangingPunct="1">
              <a:lnSpc>
                <a:spcPct val="90000"/>
              </a:lnSpc>
            </a:pPr>
            <a:r>
              <a:rPr lang="en-US" sz="3500"/>
              <a:t>Generally </a:t>
            </a:r>
            <a:r>
              <a:rPr lang="en-US" sz="3500">
                <a:solidFill>
                  <a:srgbClr val="0099CC"/>
                </a:solidFill>
              </a:rPr>
              <a:t>cube-shape</a:t>
            </a:r>
          </a:p>
          <a:p>
            <a:pPr eaLnBrk="1" hangingPunct="1">
              <a:lnSpc>
                <a:spcPct val="90000"/>
              </a:lnSpc>
            </a:pPr>
            <a:r>
              <a:rPr lang="en-US" sz="3500"/>
              <a:t>Contain mostly </a:t>
            </a:r>
            <a:r>
              <a:rPr lang="en-US" sz="3500">
                <a:solidFill>
                  <a:srgbClr val="0099CC"/>
                </a:solidFill>
              </a:rPr>
              <a:t>spongy bone</a:t>
            </a:r>
          </a:p>
          <a:p>
            <a:pPr eaLnBrk="1" hangingPunct="1">
              <a:lnSpc>
                <a:spcPct val="90000"/>
              </a:lnSpc>
            </a:pPr>
            <a:r>
              <a:rPr lang="en-US" sz="3500"/>
              <a:t>Examples: Carpals, tarsals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Osteoarthritis</a:t>
            </a:r>
            <a:r>
              <a:rPr lang="en-US" b="1" dirty="0" smtClean="0"/>
              <a:t> (OA)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Most common type of arthritis</a:t>
            </a:r>
          </a:p>
          <a:p>
            <a:pPr lvl="1"/>
            <a:r>
              <a:rPr lang="en-US" b="1" dirty="0" smtClean="0"/>
              <a:t>Caused by </a:t>
            </a:r>
            <a:r>
              <a:rPr lang="en-US" b="1" dirty="0" smtClean="0">
                <a:solidFill>
                  <a:srgbClr val="3366FF"/>
                </a:solidFill>
              </a:rPr>
              <a:t>‘wear and tear’ </a:t>
            </a:r>
            <a:r>
              <a:rPr lang="en-US" b="1" dirty="0" smtClean="0"/>
              <a:t>on joint</a:t>
            </a:r>
          </a:p>
          <a:p>
            <a:pPr lvl="1"/>
            <a:r>
              <a:rPr lang="en-US" b="1" dirty="0" smtClean="0"/>
              <a:t>Cartilage breaks down and </a:t>
            </a:r>
            <a:r>
              <a:rPr lang="en-US" b="1" dirty="0" smtClean="0">
                <a:solidFill>
                  <a:srgbClr val="3366FF"/>
                </a:solidFill>
              </a:rPr>
              <a:t>bony spurs may develop</a:t>
            </a:r>
          </a:p>
          <a:p>
            <a:pPr lvl="1"/>
            <a:r>
              <a:rPr lang="en-US" b="1" dirty="0" smtClean="0"/>
              <a:t>Runs in families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84600"/>
            <a:ext cx="3841750" cy="307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602480"/>
            <a:ext cx="2819400" cy="2255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9263"/>
            <a:ext cx="5181600" cy="4411662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Rheumatoid arthritis </a:t>
            </a:r>
            <a:r>
              <a:rPr lang="en-US" b="1" dirty="0" smtClean="0"/>
              <a:t>(RA)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Autoimmune disease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Body mistakenly attacks healthy tissues, breaking down cartilage</a:t>
            </a:r>
          </a:p>
          <a:p>
            <a:pPr lvl="1"/>
            <a:r>
              <a:rPr lang="en-US" b="1" dirty="0" smtClean="0"/>
              <a:t>Common in middle aged people</a:t>
            </a:r>
          </a:p>
          <a:p>
            <a:pPr lvl="1"/>
            <a:r>
              <a:rPr lang="en-US" b="1" dirty="0" smtClean="0"/>
              <a:t>Women get RA more than men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0" y="3733800"/>
            <a:ext cx="3651250" cy="292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2264265" cy="1811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676400"/>
            <a:ext cx="2509638" cy="2007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9263"/>
            <a:ext cx="4800600" cy="4411662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Gout</a:t>
            </a:r>
          </a:p>
          <a:p>
            <a:pPr lvl="1"/>
            <a:r>
              <a:rPr lang="en-US" b="1" dirty="0" smtClean="0"/>
              <a:t>Type of arthritis that occurs when </a:t>
            </a:r>
            <a:r>
              <a:rPr lang="en-US" b="1" dirty="0" smtClean="0">
                <a:solidFill>
                  <a:srgbClr val="3366FF"/>
                </a:solidFill>
              </a:rPr>
              <a:t>uric acid builds up in the blood, causing crystals to form in the joint</a:t>
            </a:r>
          </a:p>
          <a:p>
            <a:pPr lvl="1"/>
            <a:r>
              <a:rPr lang="en-US" b="1" dirty="0" smtClean="0"/>
              <a:t>Leads to major inflammation </a:t>
            </a:r>
          </a:p>
          <a:p>
            <a:pPr lvl="1"/>
            <a:r>
              <a:rPr lang="en-US" b="1" dirty="0" smtClean="0"/>
              <a:t>More common in men, women after menopause, and those who drink alcohol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0"/>
            <a:ext cx="2429230" cy="2046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38400"/>
            <a:ext cx="419100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1"/>
            <a:ext cx="2175617" cy="1981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10668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Rickets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105400" cy="4454525"/>
          </a:xfrm>
        </p:spPr>
        <p:txBody>
          <a:bodyPr/>
          <a:lstStyle/>
          <a:p>
            <a:r>
              <a:rPr lang="en-US" b="1" dirty="0" smtClean="0"/>
              <a:t>Uncommon</a:t>
            </a:r>
          </a:p>
          <a:p>
            <a:r>
              <a:rPr lang="en-US" b="1" dirty="0" smtClean="0"/>
              <a:t>Caused by a </a:t>
            </a:r>
            <a:r>
              <a:rPr lang="en-US" b="1" dirty="0" smtClean="0">
                <a:solidFill>
                  <a:srgbClr val="3366FF"/>
                </a:solidFill>
              </a:rPr>
              <a:t>lack of Vitamin D</a:t>
            </a:r>
            <a:r>
              <a:rPr lang="en-US" b="1" dirty="0" smtClean="0"/>
              <a:t>, calcium, or phosphate, leading to a </a:t>
            </a:r>
            <a:r>
              <a:rPr lang="en-US" b="1" dirty="0" smtClean="0">
                <a:solidFill>
                  <a:srgbClr val="3366FF"/>
                </a:solidFill>
              </a:rPr>
              <a:t>weakening and deformation of bones</a:t>
            </a:r>
          </a:p>
          <a:p>
            <a:r>
              <a:rPr lang="en-US" b="1" dirty="0" smtClean="0"/>
              <a:t>Vitamin D deficiency caused by </a:t>
            </a:r>
            <a:r>
              <a:rPr lang="en-US" b="1" dirty="0" smtClean="0">
                <a:solidFill>
                  <a:srgbClr val="3366FF"/>
                </a:solidFill>
              </a:rPr>
              <a:t>lack of sunlight or rare genetic X-linked dominant trait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9600"/>
            <a:ext cx="1248428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33400"/>
            <a:ext cx="3352800" cy="4235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819357"/>
            <a:ext cx="3581400" cy="20386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4419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4000">
                <a:solidFill>
                  <a:srgbClr val="0099CC"/>
                </a:solidFill>
              </a:rPr>
              <a:t>3. Flat bones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4000"/>
          </a:p>
          <a:p>
            <a:pPr eaLnBrk="1" hangingPunct="1">
              <a:lnSpc>
                <a:spcPct val="90000"/>
              </a:lnSpc>
            </a:pPr>
            <a:r>
              <a:rPr lang="en-US" sz="3500">
                <a:solidFill>
                  <a:srgbClr val="0099CC"/>
                </a:solidFill>
              </a:rPr>
              <a:t>Thin and flattened</a:t>
            </a:r>
          </a:p>
          <a:p>
            <a:pPr eaLnBrk="1" hangingPunct="1">
              <a:lnSpc>
                <a:spcPct val="90000"/>
              </a:lnSpc>
            </a:pPr>
            <a:r>
              <a:rPr lang="en-US" sz="3500"/>
              <a:t>Usually </a:t>
            </a:r>
            <a:r>
              <a:rPr lang="en-US" sz="3500">
                <a:solidFill>
                  <a:srgbClr val="0099CC"/>
                </a:solidFill>
              </a:rPr>
              <a:t>curved</a:t>
            </a:r>
          </a:p>
          <a:p>
            <a:pPr eaLnBrk="1" hangingPunct="1">
              <a:lnSpc>
                <a:spcPct val="90000"/>
              </a:lnSpc>
            </a:pPr>
            <a:r>
              <a:rPr lang="en-US" sz="3500"/>
              <a:t>Thin layers of </a:t>
            </a:r>
            <a:r>
              <a:rPr lang="en-US" sz="3500">
                <a:solidFill>
                  <a:srgbClr val="0099CC"/>
                </a:solidFill>
              </a:rPr>
              <a:t>compact bone</a:t>
            </a:r>
            <a:r>
              <a:rPr lang="en-US" sz="3500"/>
              <a:t> around a layer of </a:t>
            </a:r>
            <a:r>
              <a:rPr lang="en-US" sz="3500">
                <a:solidFill>
                  <a:srgbClr val="0099CC"/>
                </a:solidFill>
              </a:rPr>
              <a:t>spongy bone</a:t>
            </a:r>
          </a:p>
          <a:p>
            <a:pPr eaLnBrk="1" hangingPunct="1">
              <a:lnSpc>
                <a:spcPct val="90000"/>
              </a:lnSpc>
            </a:pPr>
            <a:r>
              <a:rPr lang="en-US" sz="3500"/>
              <a:t>Examples: Skull, ribs, sternum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 l="75150" b="47899"/>
          <a:stretch>
            <a:fillRect/>
          </a:stretch>
        </p:blipFill>
        <p:spPr bwMode="auto">
          <a:xfrm>
            <a:off x="5029200" y="1828800"/>
            <a:ext cx="3819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5720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3500">
                <a:solidFill>
                  <a:srgbClr val="0099CC"/>
                </a:solidFill>
              </a:rPr>
              <a:t>4. Irregular bones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3500">
              <a:solidFill>
                <a:srgbClr val="0099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500">
                <a:solidFill>
                  <a:srgbClr val="0099CC"/>
                </a:solidFill>
              </a:rPr>
              <a:t>Irregular shape</a:t>
            </a:r>
          </a:p>
          <a:p>
            <a:pPr eaLnBrk="1" hangingPunct="1">
              <a:lnSpc>
                <a:spcPct val="90000"/>
              </a:lnSpc>
            </a:pPr>
            <a:r>
              <a:rPr lang="en-US" sz="3500"/>
              <a:t>Do not fit into other bone classification categories</a:t>
            </a:r>
          </a:p>
          <a:p>
            <a:pPr eaLnBrk="1" hangingPunct="1">
              <a:lnSpc>
                <a:spcPct val="90000"/>
              </a:lnSpc>
            </a:pPr>
            <a:r>
              <a:rPr lang="en-US" sz="3500"/>
              <a:t>Example: Vertebrae and hip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 l="77850" t="53391" b="15254"/>
          <a:stretch>
            <a:fillRect/>
          </a:stretch>
        </p:blipFill>
        <p:spPr bwMode="auto">
          <a:xfrm>
            <a:off x="4876800" y="2057400"/>
            <a:ext cx="40386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19825</TotalTime>
  <Words>1741</Words>
  <Application>Microsoft Office PowerPoint</Application>
  <PresentationFormat>On-screen Show (4:3)</PresentationFormat>
  <Paragraphs>392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ＭＳ Ｐゴシック</vt:lpstr>
      <vt:lpstr>Arial</vt:lpstr>
      <vt:lpstr>Cambria</vt:lpstr>
      <vt:lpstr>Times New Roman</vt:lpstr>
      <vt:lpstr>Wingdings</vt:lpstr>
      <vt:lpstr>Network</vt:lpstr>
      <vt:lpstr>Skeletal System</vt:lpstr>
      <vt:lpstr>Overview of Skeletal System</vt:lpstr>
      <vt:lpstr>Function of the Skeletal System</vt:lpstr>
      <vt:lpstr>Types of Bone Tissue</vt:lpstr>
      <vt:lpstr>Classification of Bone</vt:lpstr>
      <vt:lpstr>PowerPoint Presentation</vt:lpstr>
      <vt:lpstr>PowerPoint Presentation</vt:lpstr>
      <vt:lpstr>PowerPoint Presentation</vt:lpstr>
      <vt:lpstr>PowerPoint Presentation</vt:lpstr>
      <vt:lpstr>Gross Anatomy of Long Bone</vt:lpstr>
      <vt:lpstr>PowerPoint Presentation</vt:lpstr>
      <vt:lpstr>PowerPoint Presentation</vt:lpstr>
      <vt:lpstr>Microscopic Anatomy of the Bone</vt:lpstr>
      <vt:lpstr>PowerPoint Presentation</vt:lpstr>
      <vt:lpstr>Ossification: Bone Growth</vt:lpstr>
      <vt:lpstr>PowerPoint Presentation</vt:lpstr>
      <vt:lpstr>Types of Bone Cells</vt:lpstr>
      <vt:lpstr>Ticket out the Door</vt:lpstr>
      <vt:lpstr>Vocabulary Quiz</vt:lpstr>
      <vt:lpstr>Bone Fractures</vt:lpstr>
      <vt:lpstr>Common Types of Fractures</vt:lpstr>
      <vt:lpstr>Repair of Bone Fractures</vt:lpstr>
      <vt:lpstr>Human Skeleton</vt:lpstr>
      <vt:lpstr>Human Skeleton</vt:lpstr>
      <vt:lpstr>PowerPoint Presentation</vt:lpstr>
      <vt:lpstr>The Axial Skeleton</vt:lpstr>
      <vt:lpstr>The Skull</vt:lpstr>
      <vt:lpstr>Bones of the Cranium (Skull)</vt:lpstr>
      <vt:lpstr>PowerPoint Presentation</vt:lpstr>
      <vt:lpstr>PowerPoint Presentation</vt:lpstr>
      <vt:lpstr>PowerPoint Presentation</vt:lpstr>
      <vt:lpstr>The Fetal Skull</vt:lpstr>
      <vt:lpstr>Facial Bones</vt:lpstr>
      <vt:lpstr>PowerPoint Presentation</vt:lpstr>
      <vt:lpstr>PowerPoint Presentation</vt:lpstr>
      <vt:lpstr>The Vertebral Column</vt:lpstr>
      <vt:lpstr>The Rib Cage (Bony Thorax)</vt:lpstr>
      <vt:lpstr>PowerPoint Presentation</vt:lpstr>
      <vt:lpstr>PowerPoint Presentation</vt:lpstr>
      <vt:lpstr>Vocabulary Quiz</vt:lpstr>
      <vt:lpstr>The Appendicular Skeleton</vt:lpstr>
      <vt:lpstr>The Pectoral (Shoulder) Girdle</vt:lpstr>
      <vt:lpstr>PowerPoint Presentation</vt:lpstr>
      <vt:lpstr>Bones of the Upper Limb</vt:lpstr>
      <vt:lpstr>PowerPoint Presentation</vt:lpstr>
      <vt:lpstr>PowerPoint Presentation</vt:lpstr>
      <vt:lpstr>PowerPoint Presentation</vt:lpstr>
      <vt:lpstr>Bones of the Pelvic Girdle</vt:lpstr>
      <vt:lpstr>PowerPoint Presentation</vt:lpstr>
      <vt:lpstr>PowerPoint Presentation</vt:lpstr>
      <vt:lpstr>Gender Differences of the Pelvis</vt:lpstr>
      <vt:lpstr>Bones of the Lower Limb</vt:lpstr>
      <vt:lpstr>PowerPoint Presentation</vt:lpstr>
      <vt:lpstr>PowerPoint Presentation</vt:lpstr>
      <vt:lpstr>PowerPoint Presentation</vt:lpstr>
      <vt:lpstr>Ticket out the Door</vt:lpstr>
      <vt:lpstr>Joints</vt:lpstr>
      <vt:lpstr>Structural Classification of Joints</vt:lpstr>
      <vt:lpstr>PowerPoint Presentation</vt:lpstr>
      <vt:lpstr>PowerPoint Presentation</vt:lpstr>
      <vt:lpstr>Joint Vocabulary</vt:lpstr>
      <vt:lpstr>PowerPoint Presentation</vt:lpstr>
      <vt:lpstr>Knee Injuries</vt:lpstr>
      <vt:lpstr>PowerPoint Presentation</vt:lpstr>
      <vt:lpstr>Knee Injuries Cont.</vt:lpstr>
      <vt:lpstr>PowerPoint Presentation</vt:lpstr>
      <vt:lpstr>Disorders of the Skeletal System</vt:lpstr>
      <vt:lpstr>Osteoporosis</vt:lpstr>
      <vt:lpstr>Arthritis</vt:lpstr>
      <vt:lpstr>Arthritis</vt:lpstr>
      <vt:lpstr>Arthritis</vt:lpstr>
      <vt:lpstr>Arthritis</vt:lpstr>
      <vt:lpstr>Rickets</vt:lpstr>
    </vt:vector>
  </TitlesOfParts>
  <Company>WUHSD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cheryl.cabrera</dc:creator>
  <cp:lastModifiedBy>Stephens, Andrea</cp:lastModifiedBy>
  <cp:revision>113</cp:revision>
  <dcterms:created xsi:type="dcterms:W3CDTF">2013-11-03T22:38:13Z</dcterms:created>
  <dcterms:modified xsi:type="dcterms:W3CDTF">2015-12-10T17:05:31Z</dcterms:modified>
</cp:coreProperties>
</file>