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81" r:id="rId5"/>
    <p:sldId id="258" r:id="rId6"/>
    <p:sldId id="260" r:id="rId7"/>
    <p:sldId id="261" r:id="rId8"/>
    <p:sldId id="262" r:id="rId9"/>
    <p:sldId id="263" r:id="rId10"/>
    <p:sldId id="286" r:id="rId11"/>
    <p:sldId id="287" r:id="rId12"/>
    <p:sldId id="288" r:id="rId13"/>
    <p:sldId id="289" r:id="rId14"/>
    <p:sldId id="290" r:id="rId15"/>
    <p:sldId id="291" r:id="rId16"/>
    <p:sldId id="293" r:id="rId17"/>
    <p:sldId id="292" r:id="rId18"/>
    <p:sldId id="294" r:id="rId19"/>
    <p:sldId id="285" r:id="rId20"/>
    <p:sldId id="295" r:id="rId21"/>
    <p:sldId id="296" r:id="rId22"/>
    <p:sldId id="297" r:id="rId23"/>
    <p:sldId id="298" r:id="rId24"/>
    <p:sldId id="300" r:id="rId25"/>
    <p:sldId id="301" r:id="rId26"/>
    <p:sldId id="268" r:id="rId27"/>
    <p:sldId id="264" r:id="rId28"/>
    <p:sldId id="267" r:id="rId29"/>
    <p:sldId id="270" r:id="rId30"/>
    <p:sldId id="269" r:id="rId31"/>
    <p:sldId id="276" r:id="rId32"/>
    <p:sldId id="28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297" autoAdjust="0"/>
    <p:restoredTop sz="86563" autoAdjust="0"/>
  </p:normalViewPr>
  <p:slideViewPr>
    <p:cSldViewPr snapToGrid="0" snapToObjects="1">
      <p:cViewPr varScale="1">
        <p:scale>
          <a:sx n="57" d="100"/>
          <a:sy n="57" d="100"/>
        </p:scale>
        <p:origin x="72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F325-70C6-C044-B65F-DF03D1CEAB7E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76D0-C8DE-484F-B9D2-46F5FC14F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F325-70C6-C044-B65F-DF03D1CEAB7E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76D0-C8DE-484F-B9D2-46F5FC14F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F325-70C6-C044-B65F-DF03D1CEAB7E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76D0-C8DE-484F-B9D2-46F5FC14F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F325-70C6-C044-B65F-DF03D1CEAB7E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76D0-C8DE-484F-B9D2-46F5FC14F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F325-70C6-C044-B65F-DF03D1CEAB7E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76D0-C8DE-484F-B9D2-46F5FC14F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F325-70C6-C044-B65F-DF03D1CEAB7E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76D0-C8DE-484F-B9D2-46F5FC14F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F325-70C6-C044-B65F-DF03D1CEAB7E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76D0-C8DE-484F-B9D2-46F5FC14F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F325-70C6-C044-B65F-DF03D1CEAB7E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76D0-C8DE-484F-B9D2-46F5FC14F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F325-70C6-C044-B65F-DF03D1CEAB7E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76D0-C8DE-484F-B9D2-46F5FC14F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F325-70C6-C044-B65F-DF03D1CEAB7E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76D0-C8DE-484F-B9D2-46F5FC14F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F325-70C6-C044-B65F-DF03D1CEAB7E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76D0-C8DE-484F-B9D2-46F5FC14F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6F325-70C6-C044-B65F-DF03D1CEAB7E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976D0-C8DE-484F-B9D2-46F5FC14F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badi MT Condensed Extra Bold"/>
                <a:cs typeface="Abadi MT Condensed Extra Bold"/>
              </a:rPr>
              <a:t>Sensory System</a:t>
            </a:r>
            <a:endParaRPr lang="en-US" sz="6000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Abadi MT Condensed Extra Bold"/>
                <a:cs typeface="Abadi MT Condensed Extra Bold"/>
              </a:rPr>
              <a:t>Chapter 9</a:t>
            </a:r>
            <a:endParaRPr lang="en-US" dirty="0">
              <a:solidFill>
                <a:schemeClr val="tx2"/>
              </a:solidFill>
              <a:latin typeface="Abadi MT Condensed Extra Bold"/>
              <a:cs typeface="Abadi MT Condensed Extra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834" y="516698"/>
            <a:ext cx="2288164" cy="18559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4110567"/>
            <a:ext cx="2237316" cy="2237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573875"/>
            <a:ext cx="2237317" cy="1798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7834" y="4110567"/>
            <a:ext cx="2288164" cy="22373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3734" y="573875"/>
            <a:ext cx="2247852" cy="1491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Abadi MT Condensed Extra Bold"/>
                <a:cs typeface="Abadi MT Condensed Extra Bold"/>
              </a:rPr>
              <a:t>Senses of Taste &amp; Smell</a:t>
            </a:r>
            <a:endParaRPr lang="en-US" sz="5400" b="1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902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Smell</a:t>
            </a:r>
            <a:r>
              <a:rPr lang="en-US" sz="3600" dirty="0" smtClean="0">
                <a:latin typeface="Abadi MT Condensed Extra Bold"/>
                <a:cs typeface="Abadi MT Condensed Extra Bold"/>
              </a:rPr>
              <a:t> – within the nasal cavity, </a:t>
            </a:r>
            <a:r>
              <a:rPr lang="en-US" sz="3600" dirty="0" err="1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chemoreceptors</a:t>
            </a:r>
            <a:r>
              <a:rPr lang="en-US" sz="3600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 in the olfactory bulb </a:t>
            </a:r>
            <a:r>
              <a:rPr lang="en-US" sz="3600" dirty="0" smtClean="0">
                <a:latin typeface="Abadi MT Condensed Extra Bold"/>
                <a:cs typeface="Abadi MT Condensed Extra Bold"/>
              </a:rPr>
              <a:t>are stimulated by odor molecules</a:t>
            </a:r>
            <a:endParaRPr lang="en-US" dirty="0">
              <a:solidFill>
                <a:srgbClr val="FFF25A"/>
              </a:solidFill>
              <a:latin typeface="Abadi MT Condensed Extra Bold"/>
              <a:cs typeface="Abadi MT Condensed Extra Bol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785" y="3390772"/>
            <a:ext cx="5411281" cy="3467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Abadi MT Condensed Extra Bold"/>
                <a:cs typeface="Abadi MT Condensed Extra Bold"/>
              </a:rPr>
              <a:t>Senses of Taste &amp; Smell</a:t>
            </a:r>
            <a:endParaRPr lang="en-US" sz="5400" b="1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902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Abadi MT Condensed Extra Bold"/>
                <a:cs typeface="Abadi MT Condensed Extra Bold"/>
              </a:rPr>
              <a:t>Smells have been shown to be linked to </a:t>
            </a:r>
            <a:r>
              <a:rPr lang="en-US" sz="3600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memories </a:t>
            </a:r>
            <a:r>
              <a:rPr lang="en-US" sz="3600" dirty="0" smtClean="0">
                <a:latin typeface="Abadi MT Condensed Extra Bold"/>
                <a:cs typeface="Abadi MT Condensed Extra Bold"/>
              </a:rPr>
              <a:t>because the </a:t>
            </a:r>
            <a:r>
              <a:rPr lang="en-US" sz="3600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olfactory bulb is linked to the limbic system </a:t>
            </a:r>
            <a:r>
              <a:rPr lang="en-US" sz="3600" dirty="0" smtClean="0">
                <a:solidFill>
                  <a:srgbClr val="000000"/>
                </a:solidFill>
                <a:latin typeface="Abadi MT Condensed Extra Bold"/>
                <a:cs typeface="Abadi MT Condensed Extra Bold"/>
              </a:rPr>
              <a:t>of the brain.</a:t>
            </a:r>
            <a:endParaRPr lang="en-US" dirty="0">
              <a:solidFill>
                <a:srgbClr val="000000"/>
              </a:solidFill>
              <a:latin typeface="Abadi MT Condensed Extra Bold"/>
              <a:cs typeface="Abadi MT Condensed Extra Bold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524" y="3378200"/>
            <a:ext cx="4076700" cy="347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Abadi MT Condensed Extra Bold"/>
                <a:cs typeface="Abadi MT Condensed Extra Bold"/>
              </a:rPr>
              <a:t>Sense of Hearing</a:t>
            </a:r>
            <a:endParaRPr lang="en-US" sz="5400" b="1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88309" cy="4902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badi MT Condensed Extra Bold"/>
                <a:cs typeface="Abadi MT Condensed Extra Bold"/>
              </a:rPr>
              <a:t>Anatomy of the Ear</a:t>
            </a:r>
            <a:endParaRPr lang="en-US" dirty="0" smtClean="0">
              <a:solidFill>
                <a:srgbClr val="000000"/>
              </a:solidFill>
              <a:latin typeface="Abadi MT Condensed Extra Bold"/>
              <a:cs typeface="Abadi MT Condensed Extra Bold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badi MT Condensed Extra Bold"/>
                <a:cs typeface="Abadi MT Condensed Extra Bold"/>
              </a:rPr>
              <a:t>1. </a:t>
            </a:r>
            <a:r>
              <a:rPr lang="en-US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Outer Ear </a:t>
            </a:r>
            <a:r>
              <a:rPr lang="en-US" dirty="0" smtClean="0">
                <a:solidFill>
                  <a:srgbClr val="000000"/>
                </a:solidFill>
                <a:latin typeface="Abadi MT Condensed Extra Bold"/>
                <a:cs typeface="Abadi MT Condensed Extra Bold"/>
              </a:rPr>
              <a:t>– includes:</a:t>
            </a:r>
          </a:p>
          <a:p>
            <a:pPr lvl="2"/>
            <a:r>
              <a:rPr lang="en-US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 </a:t>
            </a:r>
            <a:r>
              <a:rPr lang="en-US" dirty="0" err="1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pinna</a:t>
            </a:r>
            <a:r>
              <a:rPr lang="en-US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badi MT Condensed Extra Bold"/>
                <a:cs typeface="Abadi MT Condensed Extra Bold"/>
              </a:rPr>
              <a:t>(external ear)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Abadi MT Condensed Extra Bold"/>
                <a:cs typeface="Abadi MT Condensed Extra Bold"/>
              </a:rPr>
              <a:t> </a:t>
            </a:r>
            <a:r>
              <a:rPr lang="en-US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auditory canal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527" y="2304359"/>
            <a:ext cx="4254500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Abadi MT Condensed Extra Bold"/>
                <a:cs typeface="Abadi MT Condensed Extra Bold"/>
              </a:rPr>
              <a:t>Sense of Hearing</a:t>
            </a:r>
            <a:endParaRPr lang="en-US" sz="5400" b="1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682" y="1600200"/>
            <a:ext cx="5328680" cy="52578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latin typeface="Abadi MT Condensed Extra Bold"/>
                <a:cs typeface="Abadi MT Condensed Extra Bold"/>
              </a:rPr>
              <a:t>Anatomy of the Ear</a:t>
            </a:r>
            <a:endParaRPr lang="en-US" dirty="0" smtClean="0">
              <a:solidFill>
                <a:srgbClr val="000000"/>
              </a:solidFill>
              <a:latin typeface="Abadi MT Condensed Extra Bold"/>
              <a:cs typeface="Abadi MT Condensed Extra Bold"/>
            </a:endParaRPr>
          </a:p>
          <a:p>
            <a:pPr lvl="1"/>
            <a:r>
              <a:rPr lang="en-US" sz="3200" dirty="0" smtClean="0">
                <a:solidFill>
                  <a:srgbClr val="000000"/>
                </a:solidFill>
                <a:latin typeface="Abadi MT Condensed Extra Bold"/>
                <a:cs typeface="Abadi MT Condensed Extra Bold"/>
              </a:rPr>
              <a:t>2. </a:t>
            </a:r>
            <a:r>
              <a:rPr lang="en-US" sz="3200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Middle Ear</a:t>
            </a:r>
            <a:r>
              <a:rPr lang="en-US" sz="3200" dirty="0" smtClean="0">
                <a:solidFill>
                  <a:srgbClr val="000000"/>
                </a:solidFill>
                <a:latin typeface="Abadi MT Condensed Extra Bold"/>
                <a:cs typeface="Abadi MT Condensed Extra Bold"/>
              </a:rPr>
              <a:t>- includes: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Abadi MT Condensed Extra Bold"/>
                <a:cs typeface="Abadi MT Condensed Extra Bold"/>
              </a:rPr>
              <a:t> </a:t>
            </a:r>
            <a:r>
              <a:rPr lang="en-US" sz="2800" dirty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E</a:t>
            </a:r>
            <a:r>
              <a:rPr lang="en-US" sz="2800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ardrum </a:t>
            </a:r>
            <a:r>
              <a:rPr lang="en-US" sz="2800" dirty="0" smtClean="0">
                <a:latin typeface="Abadi MT Condensed Extra Bold"/>
                <a:cs typeface="Abadi MT Condensed Extra Bold"/>
              </a:rPr>
              <a:t>(tympanic membrane)</a:t>
            </a:r>
          </a:p>
          <a:p>
            <a:pPr lvl="2"/>
            <a:r>
              <a:rPr lang="en-US" sz="2800" dirty="0" err="1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Ossicles</a:t>
            </a:r>
            <a:r>
              <a:rPr lang="en-US" sz="2800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badi MT Condensed Extra Bold"/>
                <a:cs typeface="Abadi MT Condensed Extra Bold"/>
              </a:rPr>
              <a:t>– 3 small bones</a:t>
            </a:r>
          </a:p>
          <a:p>
            <a:pPr lvl="3"/>
            <a:r>
              <a:rPr lang="en-US" sz="2400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1) </a:t>
            </a:r>
            <a:r>
              <a:rPr lang="en-US" sz="2400" dirty="0" err="1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Malleus</a:t>
            </a:r>
            <a:r>
              <a:rPr lang="en-US" sz="2400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badi MT Condensed Extra Bold"/>
                <a:cs typeface="Abadi MT Condensed Extra Bold"/>
              </a:rPr>
              <a:t>(hammer)</a:t>
            </a:r>
          </a:p>
          <a:p>
            <a:pPr lvl="3"/>
            <a:r>
              <a:rPr lang="en-US" sz="2400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2) </a:t>
            </a:r>
            <a:r>
              <a:rPr lang="en-US" sz="2400" dirty="0" err="1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Incus</a:t>
            </a:r>
            <a:r>
              <a:rPr lang="en-US" sz="2400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badi MT Condensed Extra Bold"/>
                <a:cs typeface="Abadi MT Condensed Extra Bold"/>
              </a:rPr>
              <a:t>(anvil)</a:t>
            </a:r>
          </a:p>
          <a:p>
            <a:pPr lvl="3"/>
            <a:r>
              <a:rPr lang="en-US" sz="2400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3) Stapes </a:t>
            </a:r>
            <a:r>
              <a:rPr lang="en-US" sz="2400" dirty="0" smtClean="0">
                <a:solidFill>
                  <a:srgbClr val="000000"/>
                </a:solidFill>
                <a:latin typeface="Abadi MT Condensed Extra Bold"/>
                <a:cs typeface="Abadi MT Condensed Extra Bold"/>
              </a:rPr>
              <a:t>(stirrup)</a:t>
            </a:r>
          </a:p>
          <a:p>
            <a:pPr lvl="2"/>
            <a:r>
              <a:rPr lang="en-US" sz="2800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Eustachian tube – equalization of air pressure </a:t>
            </a:r>
            <a:r>
              <a:rPr lang="en-US" sz="2800" dirty="0" smtClean="0">
                <a:solidFill>
                  <a:srgbClr val="000000"/>
                </a:solidFill>
                <a:latin typeface="Abadi MT Condensed Extra Bold"/>
                <a:cs typeface="Abadi MT Condensed Extra Bold"/>
              </a:rPr>
              <a:t>(“pops” ear)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163" y="2111012"/>
            <a:ext cx="3825587" cy="3254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Abadi MT Condensed Extra Bold"/>
                <a:cs typeface="Abadi MT Condensed Extra Bold"/>
              </a:rPr>
              <a:t>Sense of Hearing</a:t>
            </a:r>
            <a:endParaRPr lang="en-US" sz="5400" b="1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52327" cy="4902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badi MT Condensed Extra Bold"/>
                <a:cs typeface="Abadi MT Condensed Extra Bold"/>
              </a:rPr>
              <a:t>Anatomy of the Ear</a:t>
            </a:r>
            <a:endParaRPr lang="en-US" dirty="0" smtClean="0">
              <a:solidFill>
                <a:srgbClr val="000000"/>
              </a:solidFill>
              <a:latin typeface="Abadi MT Condensed Extra Bold"/>
              <a:cs typeface="Abadi MT Condensed Extra Bold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badi MT Condensed Extra Bold"/>
                <a:cs typeface="Abadi MT Condensed Extra Bold"/>
              </a:rPr>
              <a:t>3. </a:t>
            </a:r>
            <a:r>
              <a:rPr lang="en-US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Inner Ear </a:t>
            </a:r>
            <a:r>
              <a:rPr lang="en-US" dirty="0" smtClean="0">
                <a:solidFill>
                  <a:srgbClr val="000000"/>
                </a:solidFill>
                <a:latin typeface="Abadi MT Condensed Extra Bold"/>
                <a:cs typeface="Abadi MT Condensed Extra Bold"/>
              </a:rPr>
              <a:t>– includes:</a:t>
            </a:r>
          </a:p>
          <a:p>
            <a:pPr lvl="2"/>
            <a:r>
              <a:rPr lang="en-US" sz="2800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Semicircular canals </a:t>
            </a:r>
            <a:r>
              <a:rPr lang="en-US" sz="2800" dirty="0" smtClean="0">
                <a:solidFill>
                  <a:srgbClr val="000000"/>
                </a:solidFill>
                <a:latin typeface="Abadi MT Condensed Extra Bold"/>
                <a:cs typeface="Abadi MT Condensed Extra Bold"/>
              </a:rPr>
              <a:t>– involved with equilibrium</a:t>
            </a:r>
          </a:p>
          <a:p>
            <a:pPr lvl="2"/>
            <a:r>
              <a:rPr lang="en-US" sz="2800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Cochlea </a:t>
            </a:r>
            <a:r>
              <a:rPr lang="en-US" sz="2800" dirty="0" smtClean="0">
                <a:solidFill>
                  <a:srgbClr val="000000"/>
                </a:solidFill>
                <a:latin typeface="Abadi MT Condensed Extra Bold"/>
                <a:cs typeface="Abadi MT Condensed Extra Bold"/>
              </a:rPr>
              <a:t>– snail-shaped structure involved with hearing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640" y="1914196"/>
            <a:ext cx="3851499" cy="4097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Abadi MT Condensed Extra Bold"/>
                <a:cs typeface="Abadi MT Condensed Extra Bold"/>
              </a:rPr>
              <a:t>Sense of Hearing</a:t>
            </a:r>
            <a:endParaRPr lang="en-US" sz="5400" b="1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34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badi MT Condensed Extra Bold"/>
                <a:cs typeface="Abadi MT Condensed Extra Bold"/>
              </a:rPr>
              <a:t>How we Hear</a:t>
            </a:r>
          </a:p>
          <a:p>
            <a:pPr lvl="1"/>
            <a:r>
              <a:rPr lang="en-US" dirty="0" smtClean="0">
                <a:latin typeface="Abadi MT Condensed Extra Bold"/>
                <a:cs typeface="Abadi MT Condensed Extra Bold"/>
              </a:rPr>
              <a:t>1. Sound waves travel </a:t>
            </a:r>
            <a:r>
              <a:rPr lang="en-US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through the auditory canal </a:t>
            </a:r>
            <a:r>
              <a:rPr lang="en-US" dirty="0" smtClean="0">
                <a:latin typeface="Abadi MT Condensed Extra Bold"/>
                <a:cs typeface="Abadi MT Condensed Extra Bold"/>
              </a:rPr>
              <a:t>to the eardrum.</a:t>
            </a:r>
          </a:p>
          <a:p>
            <a:pPr lvl="1"/>
            <a:r>
              <a:rPr lang="en-US" dirty="0" smtClean="0">
                <a:latin typeface="Abadi MT Condensed Extra Bold"/>
                <a:cs typeface="Abadi MT Condensed Extra Bold"/>
              </a:rPr>
              <a:t>2. The sound waves cause the </a:t>
            </a:r>
            <a:r>
              <a:rPr lang="en-US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eardrum to vibrate</a:t>
            </a:r>
            <a:r>
              <a:rPr lang="en-US" dirty="0" smtClean="0">
                <a:latin typeface="Abadi MT Condensed Extra Bold"/>
                <a:cs typeface="Abadi MT Condensed Extra Bold"/>
              </a:rPr>
              <a:t>.</a:t>
            </a:r>
          </a:p>
          <a:p>
            <a:pPr lvl="1"/>
            <a:r>
              <a:rPr lang="en-US" dirty="0" smtClean="0">
                <a:latin typeface="Abadi MT Condensed Extra Bold"/>
                <a:cs typeface="Abadi MT Condensed Extra Bold"/>
              </a:rPr>
              <a:t>3. The vibration causes the </a:t>
            </a:r>
            <a:r>
              <a:rPr lang="en-US" dirty="0" err="1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malleus</a:t>
            </a:r>
            <a:r>
              <a:rPr lang="en-US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 (hammer) to hit the </a:t>
            </a:r>
            <a:r>
              <a:rPr lang="en-US" dirty="0" err="1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incus</a:t>
            </a:r>
            <a:r>
              <a:rPr lang="en-US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 (anvil) and then the stapes (stirrup)</a:t>
            </a:r>
            <a:r>
              <a:rPr lang="en-US" dirty="0" smtClean="0">
                <a:latin typeface="Abadi MT Condensed Extra Bold"/>
                <a:cs typeface="Abadi MT Condensed Extra Bold"/>
              </a:rPr>
              <a:t>.</a:t>
            </a:r>
          </a:p>
          <a:p>
            <a:pPr lvl="1"/>
            <a:r>
              <a:rPr lang="en-US" dirty="0" smtClean="0">
                <a:latin typeface="Abadi MT Condensed Extra Bold"/>
                <a:cs typeface="Abadi MT Condensed Extra Bold"/>
              </a:rPr>
              <a:t>4. The vibration passes to the </a:t>
            </a:r>
            <a:r>
              <a:rPr lang="en-US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fluid in the cochlea </a:t>
            </a:r>
            <a:r>
              <a:rPr lang="en-US" dirty="0" smtClean="0">
                <a:latin typeface="Abadi MT Condensed Extra Bold"/>
                <a:cs typeface="Abadi MT Condensed Extra Bold"/>
              </a:rPr>
              <a:t>of the inner ear.</a:t>
            </a:r>
          </a:p>
          <a:p>
            <a:pPr lvl="1"/>
            <a:r>
              <a:rPr lang="en-US" dirty="0" smtClean="0">
                <a:latin typeface="Abadi MT Condensed Extra Bold"/>
                <a:cs typeface="Abadi MT Condensed Extra Bold"/>
              </a:rPr>
              <a:t>5. Each part of the spiral cochlea is </a:t>
            </a:r>
            <a:r>
              <a:rPr lang="en-US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sensitive to different frequencies of soun</a:t>
            </a:r>
            <a:r>
              <a:rPr lang="en-US" dirty="0" smtClean="0">
                <a:latin typeface="Abadi MT Condensed Extra Bold"/>
                <a:cs typeface="Abadi MT Condensed Extra Bold"/>
              </a:rPr>
              <a:t>d.</a:t>
            </a:r>
          </a:p>
          <a:p>
            <a:pPr lvl="1"/>
            <a:r>
              <a:rPr lang="en-US" dirty="0" smtClean="0">
                <a:latin typeface="Abadi MT Condensed Extra Bold"/>
                <a:cs typeface="Abadi MT Condensed Extra Bold"/>
              </a:rPr>
              <a:t>6. The auditory nerve takes impulses to the brain.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Abadi MT Condensed Extra Bold"/>
                <a:cs typeface="Abadi MT Condensed Extra Bold"/>
              </a:rPr>
              <a:t>Sense of Hearing</a:t>
            </a:r>
            <a:endParaRPr lang="en-US" sz="5400" b="1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293387" cy="499617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Equilibrium</a:t>
            </a:r>
          </a:p>
          <a:p>
            <a:pPr lvl="1"/>
            <a:r>
              <a:rPr lang="en-US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Mechanoreceptors in the semicircular canals </a:t>
            </a:r>
            <a:r>
              <a:rPr lang="en-US" dirty="0" smtClean="0">
                <a:latin typeface="Abadi MT Condensed Extra Bold"/>
                <a:cs typeface="Abadi MT Condensed Extra Bold"/>
              </a:rPr>
              <a:t>detect rotation and movement of the head</a:t>
            </a:r>
          </a:p>
          <a:p>
            <a:pPr lvl="1"/>
            <a:r>
              <a:rPr lang="en-US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Little hair cells </a:t>
            </a:r>
            <a:r>
              <a:rPr lang="en-US" dirty="0" smtClean="0">
                <a:latin typeface="Abadi MT Condensed Extra Bold"/>
                <a:cs typeface="Abadi MT Condensed Extra Bold"/>
              </a:rPr>
              <a:t>send information to the brain to cause appropriate motor output so as to correct position when it is unbalanced.</a:t>
            </a:r>
          </a:p>
          <a:p>
            <a:pPr lvl="1"/>
            <a:r>
              <a:rPr lang="en-US" dirty="0" smtClean="0">
                <a:latin typeface="Abadi MT Condensed Extra Bold"/>
                <a:cs typeface="Abadi MT Condensed Extra Bold"/>
              </a:rPr>
              <a:t>Vertigo (dizziness)</a:t>
            </a:r>
          </a:p>
          <a:p>
            <a:pPr lvl="1"/>
            <a:endParaRPr lang="en-US" dirty="0" smtClean="0">
              <a:latin typeface="Abadi MT Condensed Extra Bold"/>
              <a:cs typeface="Abadi MT Condensed Extra Bol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588" y="2332228"/>
            <a:ext cx="4246307" cy="3397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Abadi MT Condensed Extra Bold"/>
                <a:cs typeface="Abadi MT Condensed Extra Bold"/>
              </a:rPr>
              <a:t>Sense of Sight</a:t>
            </a:r>
            <a:endParaRPr lang="en-US" sz="5400" b="1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902" y="1600200"/>
            <a:ext cx="4879836" cy="503145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badi MT Condensed Extra Bold"/>
                <a:cs typeface="Abadi MT Condensed Extra Bold"/>
              </a:rPr>
              <a:t>Anatomy of the Eye</a:t>
            </a:r>
          </a:p>
          <a:p>
            <a:pPr lvl="1"/>
            <a:r>
              <a:rPr lang="en-US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Sclera</a:t>
            </a:r>
            <a:r>
              <a:rPr lang="en-US" dirty="0" smtClean="0">
                <a:latin typeface="Abadi MT Condensed Extra Bold"/>
                <a:cs typeface="Abadi MT Condensed Extra Bold"/>
              </a:rPr>
              <a:t> – protection (white of eye)</a:t>
            </a:r>
          </a:p>
          <a:p>
            <a:pPr lvl="1"/>
            <a:r>
              <a:rPr lang="en-US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Cornea</a:t>
            </a:r>
            <a:r>
              <a:rPr lang="en-US" dirty="0" smtClean="0">
                <a:latin typeface="Abadi MT Condensed Extra Bold"/>
                <a:cs typeface="Abadi MT Condensed Extra Bold"/>
              </a:rPr>
              <a:t> – refracts light</a:t>
            </a:r>
          </a:p>
          <a:p>
            <a:pPr lvl="1"/>
            <a:r>
              <a:rPr lang="en-US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Vitreous humor </a:t>
            </a:r>
            <a:r>
              <a:rPr lang="en-US" dirty="0" smtClean="0">
                <a:solidFill>
                  <a:srgbClr val="000000"/>
                </a:solidFill>
                <a:latin typeface="Abadi MT Condensed Extra Bold"/>
                <a:cs typeface="Abadi MT Condensed Extra Bold"/>
              </a:rPr>
              <a:t>– maintains eyeball shape</a:t>
            </a:r>
          </a:p>
          <a:p>
            <a:pPr lvl="1"/>
            <a:r>
              <a:rPr lang="en-US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Retina</a:t>
            </a:r>
          </a:p>
          <a:p>
            <a:pPr lvl="2"/>
            <a:r>
              <a:rPr lang="en-US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Rods</a:t>
            </a:r>
            <a:r>
              <a:rPr lang="en-US" dirty="0" smtClean="0">
                <a:latin typeface="Abadi MT Condensed Extra Bold"/>
                <a:cs typeface="Abadi MT Condensed Extra Bold"/>
              </a:rPr>
              <a:t> – black &amp; white vision</a:t>
            </a:r>
          </a:p>
          <a:p>
            <a:pPr lvl="2"/>
            <a:r>
              <a:rPr lang="en-US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Cones</a:t>
            </a:r>
            <a:r>
              <a:rPr lang="en-US" dirty="0" smtClean="0">
                <a:latin typeface="Abadi MT Condensed Extra Bold"/>
                <a:cs typeface="Abadi MT Condensed Extra Bold"/>
              </a:rPr>
              <a:t> – color vision</a:t>
            </a:r>
          </a:p>
          <a:p>
            <a:pPr lvl="1"/>
            <a:r>
              <a:rPr lang="en-US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Optic nerve </a:t>
            </a:r>
            <a:r>
              <a:rPr lang="en-US" dirty="0" smtClean="0">
                <a:latin typeface="Abadi MT Condensed Extra Bold"/>
                <a:cs typeface="Abadi MT Condensed Extra Bold"/>
              </a:rPr>
              <a:t>– sends impulses to brain</a:t>
            </a:r>
          </a:p>
          <a:p>
            <a:pPr lvl="1"/>
            <a:endParaRPr lang="en-US" dirty="0" smtClean="0">
              <a:latin typeface="Abadi MT Condensed Extra Bold"/>
              <a:cs typeface="Abadi MT Condensed Extra Bold"/>
            </a:endParaRPr>
          </a:p>
          <a:p>
            <a:pPr lvl="1"/>
            <a:endParaRPr lang="en-US" dirty="0" smtClean="0">
              <a:solidFill>
                <a:srgbClr val="000000"/>
              </a:solidFill>
              <a:latin typeface="Abadi MT Condensed Extra Bold"/>
              <a:cs typeface="Abadi MT Condensed Extra Bold"/>
            </a:endParaRPr>
          </a:p>
          <a:p>
            <a:pPr lvl="1"/>
            <a:endParaRPr lang="en-US" dirty="0" smtClean="0">
              <a:latin typeface="Abadi MT Condensed Extra Bold"/>
              <a:cs typeface="Abadi MT Condensed Extra Bold"/>
            </a:endParaRPr>
          </a:p>
          <a:p>
            <a:endParaRPr lang="en-US" dirty="0" smtClean="0">
              <a:latin typeface="Abadi MT Condensed Extra Bold"/>
              <a:cs typeface="Abadi MT Condensed Extra Bold"/>
            </a:endParaRPr>
          </a:p>
        </p:txBody>
      </p:sp>
      <p:pic>
        <p:nvPicPr>
          <p:cNvPr id="4" name="Picture 4" descr="15_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9737" y="2203267"/>
            <a:ext cx="4064263" cy="3048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Abadi MT Condensed Extra Bold"/>
                <a:cs typeface="Abadi MT Condensed Extra Bold"/>
              </a:rPr>
              <a:t>Sense of Sight</a:t>
            </a:r>
            <a:endParaRPr lang="en-US" sz="5400" b="1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902" y="1600200"/>
            <a:ext cx="4879836" cy="503145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badi MT Condensed Extra Bold"/>
                <a:cs typeface="Abadi MT Condensed Extra Bold"/>
              </a:rPr>
              <a:t>Anatomy of the Eye</a:t>
            </a:r>
          </a:p>
          <a:p>
            <a:pPr lvl="1"/>
            <a:r>
              <a:rPr lang="en-US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Lens </a:t>
            </a:r>
            <a:r>
              <a:rPr lang="en-US" dirty="0" smtClean="0">
                <a:solidFill>
                  <a:srgbClr val="000000"/>
                </a:solidFill>
                <a:latin typeface="Abadi MT Condensed Extra Bold"/>
                <a:cs typeface="Abadi MT Condensed Extra Bold"/>
              </a:rPr>
              <a:t>– focuses light</a:t>
            </a:r>
            <a:endParaRPr lang="en-US" dirty="0" smtClean="0">
              <a:latin typeface="Abadi MT Condensed Extra Bold"/>
              <a:cs typeface="Abadi MT Condensed Extra Bold"/>
            </a:endParaRPr>
          </a:p>
          <a:p>
            <a:pPr lvl="1"/>
            <a:r>
              <a:rPr lang="en-US" dirty="0" err="1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Cilliary</a:t>
            </a:r>
            <a:r>
              <a:rPr lang="en-US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 body </a:t>
            </a:r>
            <a:r>
              <a:rPr lang="en-US" dirty="0" smtClean="0">
                <a:latin typeface="Abadi MT Condensed Extra Bold"/>
                <a:cs typeface="Abadi MT Condensed Extra Bold"/>
              </a:rPr>
              <a:t>– holds lens in place, accommodation</a:t>
            </a:r>
          </a:p>
          <a:p>
            <a:pPr lvl="1"/>
            <a:r>
              <a:rPr lang="en-US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Iris</a:t>
            </a:r>
            <a:r>
              <a:rPr lang="en-US" dirty="0" smtClean="0">
                <a:latin typeface="Abadi MT Condensed Extra Bold"/>
                <a:cs typeface="Abadi MT Condensed Extra Bold"/>
              </a:rPr>
              <a:t> – regulates light entrance (muscle)</a:t>
            </a:r>
          </a:p>
          <a:p>
            <a:pPr lvl="1"/>
            <a:r>
              <a:rPr lang="en-US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Pupil</a:t>
            </a:r>
            <a:r>
              <a:rPr lang="en-US" dirty="0" smtClean="0">
                <a:latin typeface="Abadi MT Condensed Extra Bold"/>
                <a:cs typeface="Abadi MT Condensed Extra Bold"/>
              </a:rPr>
              <a:t> – admits light</a:t>
            </a:r>
          </a:p>
          <a:p>
            <a:pPr lvl="1"/>
            <a:endParaRPr lang="en-US" dirty="0" smtClean="0">
              <a:latin typeface="Abadi MT Condensed Extra Bold"/>
              <a:cs typeface="Abadi MT Condensed Extra Bold"/>
            </a:endParaRPr>
          </a:p>
          <a:p>
            <a:pPr lvl="1"/>
            <a:endParaRPr lang="en-US" dirty="0" smtClean="0">
              <a:latin typeface="Abadi MT Condensed Extra Bold"/>
              <a:cs typeface="Abadi MT Condensed Extra Bold"/>
            </a:endParaRPr>
          </a:p>
          <a:p>
            <a:endParaRPr lang="en-US" dirty="0" smtClean="0">
              <a:latin typeface="Abadi MT Condensed Extra Bold"/>
              <a:cs typeface="Abadi MT Condensed Extra Bold"/>
            </a:endParaRPr>
          </a:p>
        </p:txBody>
      </p:sp>
      <p:pic>
        <p:nvPicPr>
          <p:cNvPr id="4" name="Picture 4" descr="15_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9737" y="1417638"/>
            <a:ext cx="4064263" cy="3048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igure_10_28a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1438" y="4181108"/>
            <a:ext cx="2288572" cy="245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figure_10_19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6538"/>
            <a:ext cx="8686800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badi MT Condensed Extra Bold"/>
              </a:rPr>
              <a:t>Sensory Organs</a:t>
            </a:r>
            <a:endParaRPr lang="en-US" sz="6000" dirty="0">
              <a:latin typeface="Abadi MT Condensed Extra Bold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17638"/>
          <a:ext cx="4775200" cy="5300132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387600"/>
                <a:gridCol w="2387600"/>
              </a:tblGrid>
              <a:tr h="7916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badi MT Condensed Extra Bold"/>
                          <a:cs typeface="Abadi MT Condensed Extra Bold"/>
                        </a:rPr>
                        <a:t>Sense</a:t>
                      </a:r>
                      <a:endParaRPr lang="en-US" sz="3200" dirty="0">
                        <a:latin typeface="Abadi MT Condensed Extra Bold"/>
                        <a:cs typeface="Abadi MT Condensed Extra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badi MT Condensed Extra Bold"/>
                          <a:cs typeface="Abadi MT Condensed Extra Bold"/>
                        </a:rPr>
                        <a:t>Organ</a:t>
                      </a:r>
                      <a:endParaRPr lang="en-US" sz="3200" dirty="0">
                        <a:latin typeface="Abadi MT Condensed Extra Bold"/>
                        <a:cs typeface="Abadi MT Condensed Extra Bold"/>
                      </a:endParaRPr>
                    </a:p>
                  </a:txBody>
                  <a:tcPr/>
                </a:tc>
              </a:tr>
              <a:tr h="791633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badi MT Condensed Extra Bold"/>
                          <a:cs typeface="Abadi MT Condensed Extra Bold"/>
                        </a:rPr>
                        <a:t>Touch</a:t>
                      </a:r>
                      <a:endParaRPr lang="en-US" sz="3200" dirty="0">
                        <a:latin typeface="Abadi MT Condensed Extra Bold"/>
                        <a:cs typeface="Abadi MT Condensed Extra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badi MT Condensed Extra Bold"/>
                          <a:cs typeface="Abadi MT Condensed Extra Bold"/>
                        </a:rPr>
                        <a:t>Skin (external)</a:t>
                      </a:r>
                      <a:endParaRPr lang="en-US" sz="3200" dirty="0">
                        <a:latin typeface="Abadi MT Condensed Extra Bold"/>
                        <a:cs typeface="Abadi MT Condensed Extra Bold"/>
                      </a:endParaRPr>
                    </a:p>
                  </a:txBody>
                  <a:tcPr/>
                </a:tc>
              </a:tr>
              <a:tr h="791633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badi MT Condensed Extra Bold"/>
                          <a:cs typeface="Abadi MT Condensed Extra Bold"/>
                        </a:rPr>
                        <a:t>Taste</a:t>
                      </a:r>
                      <a:endParaRPr lang="en-US" sz="3200" dirty="0">
                        <a:latin typeface="Abadi MT Condensed Extra Bold"/>
                        <a:cs typeface="Abadi MT Condensed Extra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badi MT Condensed Extra Bold"/>
                          <a:cs typeface="Abadi MT Condensed Extra Bold"/>
                        </a:rPr>
                        <a:t>Tongue</a:t>
                      </a:r>
                      <a:endParaRPr lang="en-US" sz="3200" dirty="0">
                        <a:latin typeface="Abadi MT Condensed Extra Bold"/>
                        <a:cs typeface="Abadi MT Condensed Extra Bold"/>
                      </a:endParaRPr>
                    </a:p>
                  </a:txBody>
                  <a:tcPr/>
                </a:tc>
              </a:tr>
              <a:tr h="791633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badi MT Condensed Extra Bold"/>
                          <a:cs typeface="Abadi MT Condensed Extra Bold"/>
                        </a:rPr>
                        <a:t>Smell</a:t>
                      </a:r>
                      <a:endParaRPr lang="en-US" sz="3200" dirty="0">
                        <a:latin typeface="Abadi MT Condensed Extra Bold"/>
                        <a:cs typeface="Abadi MT Condensed Extra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badi MT Condensed Extra Bold"/>
                          <a:cs typeface="Abadi MT Condensed Extra Bold"/>
                        </a:rPr>
                        <a:t>Nose</a:t>
                      </a:r>
                      <a:endParaRPr lang="en-US" sz="3200" dirty="0">
                        <a:latin typeface="Abadi MT Condensed Extra Bold"/>
                        <a:cs typeface="Abadi MT Condensed Extra Bold"/>
                      </a:endParaRPr>
                    </a:p>
                  </a:txBody>
                  <a:tcPr/>
                </a:tc>
              </a:tr>
              <a:tr h="791633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badi MT Condensed Extra Bold"/>
                          <a:cs typeface="Abadi MT Condensed Extra Bold"/>
                        </a:rPr>
                        <a:t>Hearing/Equilibrium</a:t>
                      </a:r>
                      <a:endParaRPr lang="en-US" sz="3200" dirty="0">
                        <a:latin typeface="Abadi MT Condensed Extra Bold"/>
                        <a:cs typeface="Abadi MT Condensed Extra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badi MT Condensed Extra Bold"/>
                          <a:cs typeface="Abadi MT Condensed Extra Bold"/>
                        </a:rPr>
                        <a:t>Ears</a:t>
                      </a:r>
                      <a:endParaRPr lang="en-US" sz="3200" dirty="0">
                        <a:latin typeface="Abadi MT Condensed Extra Bold"/>
                        <a:cs typeface="Abadi MT Condensed Extra Bold"/>
                      </a:endParaRPr>
                    </a:p>
                  </a:txBody>
                  <a:tcPr/>
                </a:tc>
              </a:tr>
              <a:tr h="791633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badi MT Condensed Extra Bold"/>
                          <a:cs typeface="Abadi MT Condensed Extra Bold"/>
                        </a:rPr>
                        <a:t>Sight</a:t>
                      </a:r>
                      <a:endParaRPr lang="en-US" sz="3200" dirty="0">
                        <a:latin typeface="Abadi MT Condensed Extra Bold"/>
                        <a:cs typeface="Abadi MT Condensed Extra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badi MT Condensed Extra Bold"/>
                          <a:cs typeface="Abadi MT Condensed Extra Bold"/>
                        </a:rPr>
                        <a:t>Eyes</a:t>
                      </a:r>
                      <a:endParaRPr lang="en-US" sz="3200" dirty="0">
                        <a:latin typeface="Abadi MT Condensed Extra Bold"/>
                        <a:cs typeface="Abadi MT Condensed Extra Bold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923" y="2472266"/>
            <a:ext cx="3722077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Abadi MT Condensed Extra Bold"/>
                <a:cs typeface="Abadi MT Condensed Extra Bold"/>
              </a:rPr>
              <a:t>Sense of Sight</a:t>
            </a:r>
            <a:endParaRPr lang="en-US" sz="5400" b="1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1401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badi MT Condensed Extra Bold"/>
                <a:cs typeface="Abadi MT Condensed Extra Bold"/>
              </a:rPr>
              <a:t>How we see</a:t>
            </a:r>
          </a:p>
          <a:p>
            <a:pPr lvl="1"/>
            <a:r>
              <a:rPr lang="en-US" dirty="0" smtClean="0">
                <a:latin typeface="Abadi MT Condensed Extra Bold"/>
                <a:cs typeface="Abadi MT Condensed Extra Bold"/>
              </a:rPr>
              <a:t>1. </a:t>
            </a:r>
            <a:r>
              <a:rPr lang="en-US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Light enters through the pupil</a:t>
            </a:r>
            <a:r>
              <a:rPr lang="en-US" dirty="0" smtClean="0">
                <a:latin typeface="Abadi MT Condensed Extra Bold"/>
                <a:cs typeface="Abadi MT Condensed Extra Bold"/>
              </a:rPr>
              <a:t>.  </a:t>
            </a:r>
          </a:p>
          <a:p>
            <a:pPr lvl="2"/>
            <a:r>
              <a:rPr lang="en-US" dirty="0" smtClean="0">
                <a:latin typeface="Abadi MT Condensed Extra Bold"/>
                <a:cs typeface="Abadi MT Condensed Extra Bold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iris</a:t>
            </a:r>
            <a:r>
              <a:rPr lang="en-US" dirty="0" smtClean="0">
                <a:latin typeface="Abadi MT Condensed Extra Bold"/>
                <a:cs typeface="Abadi MT Condensed Extra Bold"/>
              </a:rPr>
              <a:t> can contract or dilate to allow different amounts of light into the eye.</a:t>
            </a:r>
          </a:p>
          <a:p>
            <a:pPr lvl="1"/>
            <a:endParaRPr lang="en-US" dirty="0" smtClean="0">
              <a:latin typeface="Abadi MT Condensed Extra Bold"/>
              <a:cs typeface="Abadi MT Condensed Extra Bold"/>
            </a:endParaRPr>
          </a:p>
          <a:p>
            <a:pPr lvl="1"/>
            <a:endParaRPr lang="en-US" dirty="0" smtClean="0">
              <a:solidFill>
                <a:srgbClr val="000000"/>
              </a:solidFill>
              <a:latin typeface="Abadi MT Condensed Extra Bold"/>
              <a:cs typeface="Abadi MT Condensed Extra Bold"/>
            </a:endParaRPr>
          </a:p>
          <a:p>
            <a:pPr lvl="1"/>
            <a:endParaRPr lang="en-US" dirty="0" smtClean="0">
              <a:latin typeface="Abadi MT Condensed Extra Bold"/>
              <a:cs typeface="Abadi MT Condensed Extra Bold"/>
            </a:endParaRPr>
          </a:p>
          <a:p>
            <a:endParaRPr lang="en-US" dirty="0" smtClean="0">
              <a:latin typeface="Abadi MT Condensed Extra Bold"/>
              <a:cs typeface="Abadi MT Condensed Extra Bold"/>
            </a:endParaRPr>
          </a:p>
        </p:txBody>
      </p:sp>
      <p:pic>
        <p:nvPicPr>
          <p:cNvPr id="5" name="Picture 1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438525"/>
            <a:ext cx="86868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Abadi MT Condensed Extra Bold"/>
                <a:cs typeface="Abadi MT Condensed Extra Bold"/>
              </a:rPr>
              <a:t>Sense of Sight</a:t>
            </a:r>
            <a:endParaRPr lang="en-US" sz="5400" b="1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1401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badi MT Condensed Extra Bold"/>
                <a:cs typeface="Abadi MT Condensed Extra Bold"/>
              </a:rPr>
              <a:t>How we see</a:t>
            </a:r>
          </a:p>
          <a:p>
            <a:pPr lvl="1"/>
            <a:r>
              <a:rPr lang="en-US" dirty="0">
                <a:latin typeface="Abadi MT Condensed Extra Bold"/>
                <a:cs typeface="Abadi MT Condensed Extra Bold"/>
              </a:rPr>
              <a:t>2</a:t>
            </a:r>
            <a:r>
              <a:rPr lang="en-US" dirty="0" smtClean="0">
                <a:latin typeface="Abadi MT Condensed Extra Bold"/>
                <a:cs typeface="Abadi MT Condensed Extra Bold"/>
              </a:rPr>
              <a:t>. </a:t>
            </a:r>
            <a:r>
              <a:rPr lang="en-US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Light passes through the lens and vitreous humor to the back of the eye, the retina.</a:t>
            </a:r>
          </a:p>
          <a:p>
            <a:pPr lvl="2"/>
            <a:r>
              <a:rPr lang="en-US" dirty="0" smtClean="0">
                <a:latin typeface="Abadi MT Condensed Extra Bold"/>
                <a:cs typeface="Abadi MT Condensed Extra Bold"/>
              </a:rPr>
              <a:t>The lens can change shape to focus light through </a:t>
            </a:r>
            <a:r>
              <a:rPr lang="en-US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accommodation</a:t>
            </a:r>
            <a:r>
              <a:rPr lang="en-US" dirty="0" smtClean="0">
                <a:latin typeface="Abadi MT Condensed Extra Bold"/>
                <a:cs typeface="Abadi MT Condensed Extra Bold"/>
              </a:rPr>
              <a:t>.</a:t>
            </a:r>
          </a:p>
          <a:p>
            <a:pPr lvl="3" defTabSz="914400" fontAlgn="base">
              <a:spcAft>
                <a:spcPct val="0"/>
              </a:spcAft>
              <a:buFontTx/>
              <a:buChar char="•"/>
              <a:defRPr/>
            </a:pPr>
            <a:r>
              <a:rPr lang="en-US" kern="0" dirty="0" smtClean="0">
                <a:latin typeface="Abadi MT Condensed Extra Bold"/>
                <a:ea typeface="ＭＳ Ｐゴシック" pitchFamily="1" charset="-128"/>
                <a:cs typeface="Abadi MT Condensed Extra Bold"/>
              </a:rPr>
              <a:t>Object </a:t>
            </a:r>
            <a:r>
              <a:rPr lang="en-US" kern="0" dirty="0">
                <a:latin typeface="Abadi MT Condensed Extra Bold"/>
                <a:ea typeface="ＭＳ Ｐゴシック" pitchFamily="1" charset="-128"/>
                <a:cs typeface="Abadi MT Condensed Extra Bold"/>
              </a:rPr>
              <a:t>is far </a:t>
            </a:r>
            <a:r>
              <a:rPr lang="en-US" kern="0" dirty="0" err="1">
                <a:latin typeface="Abadi MT Condensed Extra Bold"/>
                <a:ea typeface="ＭＳ Ｐゴシック" pitchFamily="1" charset="-128"/>
                <a:cs typeface="Abadi MT Condensed Extra Bold"/>
                <a:sym typeface="Wingdings" pitchFamily="1" charset="2"/>
              </a:rPr>
              <a:t></a:t>
            </a:r>
            <a:r>
              <a:rPr lang="en-US" kern="0" dirty="0">
                <a:latin typeface="Abadi MT Condensed Extra Bold"/>
                <a:ea typeface="ＭＳ Ｐゴシック" pitchFamily="1" charset="-128"/>
                <a:cs typeface="Abadi MT Condensed Extra Bold"/>
                <a:sym typeface="Wingdings" pitchFamily="1" charset="2"/>
              </a:rPr>
              <a:t> the lens flattens</a:t>
            </a:r>
          </a:p>
          <a:p>
            <a:pPr lvl="3" defTabSz="914400" fontAlgn="base">
              <a:spcAft>
                <a:spcPct val="0"/>
              </a:spcAft>
              <a:buFontTx/>
              <a:buChar char="•"/>
              <a:defRPr/>
            </a:pPr>
            <a:r>
              <a:rPr lang="en-US" kern="0" dirty="0">
                <a:latin typeface="Abadi MT Condensed Extra Bold"/>
                <a:ea typeface="ＭＳ Ｐゴシック" pitchFamily="1" charset="-128"/>
                <a:cs typeface="Abadi MT Condensed Extra Bold"/>
                <a:sym typeface="Wingdings" pitchFamily="1" charset="2"/>
              </a:rPr>
              <a:t>Object is near </a:t>
            </a:r>
            <a:r>
              <a:rPr lang="en-US" kern="0" dirty="0" err="1">
                <a:latin typeface="Abadi MT Condensed Extra Bold"/>
                <a:ea typeface="ＭＳ Ｐゴシック" pitchFamily="1" charset="-128"/>
                <a:cs typeface="Abadi MT Condensed Extra Bold"/>
                <a:sym typeface="Wingdings" pitchFamily="1" charset="2"/>
              </a:rPr>
              <a:t></a:t>
            </a:r>
            <a:r>
              <a:rPr lang="en-US" kern="0" dirty="0">
                <a:latin typeface="Abadi MT Condensed Extra Bold"/>
                <a:ea typeface="ＭＳ Ｐゴシック" pitchFamily="1" charset="-128"/>
                <a:cs typeface="Abadi MT Condensed Extra Bold"/>
                <a:sym typeface="Wingdings" pitchFamily="1" charset="2"/>
              </a:rPr>
              <a:t> the lens rounds</a:t>
            </a:r>
            <a:endParaRPr lang="en-US" kern="0" dirty="0">
              <a:latin typeface="Abadi MT Condensed Extra Bold"/>
              <a:ea typeface="ＭＳ Ｐゴシック" pitchFamily="1" charset="-128"/>
              <a:cs typeface="Abadi MT Condensed Extra Bold"/>
            </a:endParaRPr>
          </a:p>
          <a:p>
            <a:pPr lvl="2"/>
            <a:endParaRPr lang="en-US" dirty="0" smtClean="0">
              <a:latin typeface="Abadi MT Condensed Extra Bold"/>
              <a:cs typeface="Abadi MT Condensed Extra Bold"/>
            </a:endParaRPr>
          </a:p>
          <a:p>
            <a:pPr lvl="1"/>
            <a:endParaRPr lang="en-US" dirty="0" smtClean="0">
              <a:latin typeface="Abadi MT Condensed Extra Bold"/>
              <a:cs typeface="Abadi MT Condensed Extra Bold"/>
            </a:endParaRPr>
          </a:p>
          <a:p>
            <a:pPr lvl="1"/>
            <a:endParaRPr lang="en-US" dirty="0" smtClean="0">
              <a:solidFill>
                <a:srgbClr val="000000"/>
              </a:solidFill>
              <a:latin typeface="Abadi MT Condensed Extra Bold"/>
              <a:cs typeface="Abadi MT Condensed Extra Bold"/>
            </a:endParaRPr>
          </a:p>
          <a:p>
            <a:pPr lvl="1"/>
            <a:endParaRPr lang="en-US" dirty="0" smtClean="0">
              <a:latin typeface="Abadi MT Condensed Extra Bold"/>
              <a:cs typeface="Abadi MT Condensed Extra Bold"/>
            </a:endParaRPr>
          </a:p>
          <a:p>
            <a:endParaRPr lang="en-US" dirty="0" smtClean="0">
              <a:latin typeface="Abadi MT Condensed Extra Bold"/>
              <a:cs typeface="Abadi MT Condensed Extra Bold"/>
            </a:endParaRPr>
          </a:p>
        </p:txBody>
      </p:sp>
      <p:pic>
        <p:nvPicPr>
          <p:cNvPr id="6" name="Picture 2" descr="figure_10_25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468135"/>
            <a:ext cx="8275215" cy="238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Abadi MT Condensed Extra Bold"/>
                <a:cs typeface="Abadi MT Condensed Extra Bold"/>
              </a:rPr>
              <a:t>Sense of Sight</a:t>
            </a:r>
            <a:endParaRPr lang="en-US" sz="5400" b="1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1401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badi MT Condensed Extra Bold"/>
                <a:cs typeface="Abadi MT Condensed Extra Bold"/>
              </a:rPr>
              <a:t>How we see</a:t>
            </a:r>
          </a:p>
          <a:p>
            <a:pPr lvl="2"/>
            <a:r>
              <a:rPr lang="en-US" dirty="0" smtClean="0">
                <a:latin typeface="Abadi MT Condensed Extra Bold"/>
                <a:cs typeface="Abadi MT Condensed Extra Bold"/>
              </a:rPr>
              <a:t>The image projected from the lens on the back of the eye is upside down. </a:t>
            </a:r>
            <a:endParaRPr lang="en-US" dirty="0" smtClean="0">
              <a:solidFill>
                <a:srgbClr val="FFF25A"/>
              </a:solidFill>
              <a:latin typeface="Abadi MT Condensed Extra Bold"/>
              <a:cs typeface="Abadi MT Condensed Extra Bold"/>
            </a:endParaRPr>
          </a:p>
          <a:p>
            <a:pPr lvl="2"/>
            <a:endParaRPr lang="en-US" dirty="0" smtClean="0">
              <a:latin typeface="Abadi MT Condensed Extra Bold"/>
              <a:cs typeface="Abadi MT Condensed Extra Bold"/>
            </a:endParaRPr>
          </a:p>
          <a:p>
            <a:pPr lvl="1"/>
            <a:endParaRPr lang="en-US" dirty="0" smtClean="0">
              <a:latin typeface="Abadi MT Condensed Extra Bold"/>
              <a:cs typeface="Abadi MT Condensed Extra Bold"/>
            </a:endParaRPr>
          </a:p>
          <a:p>
            <a:pPr lvl="1"/>
            <a:endParaRPr lang="en-US" dirty="0" smtClean="0">
              <a:solidFill>
                <a:srgbClr val="000000"/>
              </a:solidFill>
              <a:latin typeface="Abadi MT Condensed Extra Bold"/>
              <a:cs typeface="Abadi MT Condensed Extra Bold"/>
            </a:endParaRPr>
          </a:p>
          <a:p>
            <a:pPr lvl="1"/>
            <a:endParaRPr lang="en-US" dirty="0" smtClean="0">
              <a:latin typeface="Abadi MT Condensed Extra Bold"/>
              <a:cs typeface="Abadi MT Condensed Extra Bold"/>
            </a:endParaRPr>
          </a:p>
          <a:p>
            <a:endParaRPr lang="en-US" dirty="0" smtClean="0">
              <a:latin typeface="Abadi MT Condensed Extra Bold"/>
              <a:cs typeface="Abadi MT Condensed Extra Bold"/>
            </a:endParaRPr>
          </a:p>
        </p:txBody>
      </p:sp>
      <p:pic>
        <p:nvPicPr>
          <p:cNvPr id="5" name="Picture 4" descr="figure_10_24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08288"/>
            <a:ext cx="8531225" cy="404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62456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Abadi MT Condensed Extra Bold"/>
                <a:cs typeface="Abadi MT Condensed Extra Bold"/>
              </a:rPr>
              <a:t>Sense of Sight</a:t>
            </a:r>
            <a:endParaRPr lang="en-US" sz="5400" b="1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4963644" cy="521401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badi MT Condensed Extra Bold"/>
                <a:cs typeface="Abadi MT Condensed Extra Bold"/>
              </a:rPr>
              <a:t>How we see</a:t>
            </a:r>
          </a:p>
          <a:p>
            <a:pPr lvl="1"/>
            <a:r>
              <a:rPr lang="en-US" dirty="0" smtClean="0">
                <a:latin typeface="Abadi MT Condensed Extra Bold"/>
                <a:cs typeface="Abadi MT Condensed Extra Bold"/>
              </a:rPr>
              <a:t>3. The </a:t>
            </a:r>
            <a:r>
              <a:rPr lang="en-US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retina</a:t>
            </a:r>
            <a:r>
              <a:rPr lang="en-US" dirty="0" smtClean="0">
                <a:latin typeface="Abadi MT Condensed Extra Bold"/>
                <a:cs typeface="Abadi MT Condensed Extra Bold"/>
              </a:rPr>
              <a:t> has </a:t>
            </a:r>
            <a:r>
              <a:rPr lang="en-US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photoreceptor cells </a:t>
            </a:r>
            <a:r>
              <a:rPr lang="en-US" dirty="0" smtClean="0">
                <a:latin typeface="Abadi MT Condensed Extra Bold"/>
                <a:cs typeface="Abadi MT Condensed Extra Bold"/>
              </a:rPr>
              <a:t>that detect light and send impulses to the brain.</a:t>
            </a:r>
          </a:p>
          <a:p>
            <a:pPr lvl="2"/>
            <a:r>
              <a:rPr lang="en-US" kern="0" dirty="0" smtClean="0">
                <a:solidFill>
                  <a:srgbClr val="FFF25A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Rods</a:t>
            </a:r>
            <a:r>
              <a:rPr lang="en-US" kern="0" dirty="0" smtClean="0">
                <a:latin typeface="Abadi MT Condensed Extra Bold"/>
                <a:ea typeface="ＭＳ Ｐゴシック" pitchFamily="1" charset="-128"/>
                <a:cs typeface="Abadi MT Condensed Extra Bold"/>
              </a:rPr>
              <a:t> – </a:t>
            </a:r>
            <a:r>
              <a:rPr lang="en-US" kern="0" dirty="0" smtClean="0">
                <a:solidFill>
                  <a:srgbClr val="FFF25A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black and white vision</a:t>
            </a:r>
          </a:p>
          <a:p>
            <a:pPr lvl="3"/>
            <a:r>
              <a:rPr lang="en-US" kern="0" dirty="0" smtClean="0">
                <a:latin typeface="Abadi MT Condensed Extra Bold"/>
                <a:ea typeface="ＭＳ Ｐゴシック" pitchFamily="1" charset="-128"/>
                <a:cs typeface="Abadi MT Condensed Extra Bold"/>
              </a:rPr>
              <a:t> sensitive to light; night vision</a:t>
            </a:r>
          </a:p>
          <a:p>
            <a:pPr lvl="2"/>
            <a:r>
              <a:rPr lang="en-US" kern="0" dirty="0" smtClean="0">
                <a:solidFill>
                  <a:srgbClr val="FFF25A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Cones</a:t>
            </a:r>
            <a:r>
              <a:rPr lang="en-US" kern="0" dirty="0" smtClean="0">
                <a:latin typeface="Abadi MT Condensed Extra Bold"/>
                <a:ea typeface="ＭＳ Ｐゴシック" pitchFamily="1" charset="-128"/>
                <a:cs typeface="Abadi MT Condensed Extra Bold"/>
              </a:rPr>
              <a:t> – </a:t>
            </a:r>
            <a:r>
              <a:rPr lang="en-US" kern="0" dirty="0" smtClean="0">
                <a:solidFill>
                  <a:srgbClr val="FFF25A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color vision &amp; detail</a:t>
            </a:r>
          </a:p>
          <a:p>
            <a:pPr lvl="3"/>
            <a:r>
              <a:rPr lang="en-US" kern="0" dirty="0" smtClean="0">
                <a:latin typeface="Abadi MT Condensed Extra Bold"/>
                <a:ea typeface="ＭＳ Ｐゴシック" pitchFamily="1" charset="-128"/>
                <a:cs typeface="Abadi MT Condensed Extra Bold"/>
              </a:rPr>
              <a:t>Sensitive to bright light</a:t>
            </a:r>
          </a:p>
          <a:p>
            <a:pPr lvl="3"/>
            <a:r>
              <a:rPr lang="en-US" kern="0" dirty="0" smtClean="0">
                <a:solidFill>
                  <a:srgbClr val="FFF25A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Blue, green, and red pigment </a:t>
            </a:r>
            <a:r>
              <a:rPr lang="en-US" kern="0" dirty="0" smtClean="0">
                <a:latin typeface="Abadi MT Condensed Extra Bold"/>
                <a:ea typeface="ＭＳ Ｐゴシック" pitchFamily="1" charset="-128"/>
                <a:cs typeface="Abadi MT Condensed Extra Bold"/>
              </a:rPr>
              <a:t>cones detect different wavelengths of light</a:t>
            </a:r>
          </a:p>
          <a:p>
            <a:pPr lvl="2"/>
            <a:endParaRPr lang="en-US" dirty="0" smtClean="0">
              <a:latin typeface="Abadi MT Condensed Extra Bold"/>
              <a:cs typeface="Abadi MT Condensed Extra Bold"/>
            </a:endParaRPr>
          </a:p>
          <a:p>
            <a:pPr lvl="1"/>
            <a:endParaRPr lang="en-US" dirty="0" smtClean="0">
              <a:latin typeface="Abadi MT Condensed Extra Bold"/>
              <a:cs typeface="Abadi MT Condensed Extra Bold"/>
            </a:endParaRPr>
          </a:p>
          <a:p>
            <a:pPr lvl="1"/>
            <a:endParaRPr lang="en-US" dirty="0" smtClean="0">
              <a:solidFill>
                <a:srgbClr val="000000"/>
              </a:solidFill>
              <a:latin typeface="Abadi MT Condensed Extra Bold"/>
              <a:cs typeface="Abadi MT Condensed Extra Bold"/>
            </a:endParaRPr>
          </a:p>
          <a:p>
            <a:pPr lvl="1"/>
            <a:endParaRPr lang="en-US" dirty="0" smtClean="0">
              <a:latin typeface="Abadi MT Condensed Extra Bold"/>
              <a:cs typeface="Abadi MT Condensed Extra Bold"/>
            </a:endParaRPr>
          </a:p>
          <a:p>
            <a:endParaRPr lang="en-US" dirty="0" smtClean="0">
              <a:latin typeface="Abadi MT Condensed Extra Bold"/>
              <a:cs typeface="Abadi MT Condensed Extra Bol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538" y="3866182"/>
            <a:ext cx="2872247" cy="27654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656" y="1058243"/>
            <a:ext cx="3646359" cy="2643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Abadi MT Condensed Extra Bold"/>
                <a:cs typeface="Abadi MT Condensed Extra Bold"/>
              </a:rPr>
              <a:t>Sense of Sight</a:t>
            </a:r>
            <a:endParaRPr lang="en-US" sz="5400" b="1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4940126" cy="521401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badi MT Condensed Extra Bold"/>
                <a:cs typeface="Abadi MT Condensed Extra Bold"/>
              </a:rPr>
              <a:t>How we see</a:t>
            </a:r>
          </a:p>
          <a:p>
            <a:pPr lvl="1"/>
            <a:r>
              <a:rPr lang="en-US" dirty="0" smtClean="0">
                <a:latin typeface="Abadi MT Condensed Extra Bold"/>
                <a:cs typeface="Abadi MT Condensed Extra Bold"/>
              </a:rPr>
              <a:t>4. Impulses from the rods and cones in the retina are sent to the </a:t>
            </a:r>
            <a:r>
              <a:rPr lang="en-US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optic nerve</a:t>
            </a:r>
          </a:p>
          <a:p>
            <a:pPr lvl="2"/>
            <a:r>
              <a:rPr lang="en-US" kern="0" dirty="0" smtClean="0">
                <a:latin typeface="Abadi MT Condensed Extra Bold"/>
                <a:ea typeface="ＭＳ Ｐゴシック" pitchFamily="1" charset="-128"/>
                <a:cs typeface="Abadi MT Condensed Extra Bold"/>
              </a:rPr>
              <a:t>This spot on the retina has not rods or cones and creates a </a:t>
            </a:r>
            <a:r>
              <a:rPr lang="en-US" kern="0" dirty="0" smtClean="0">
                <a:solidFill>
                  <a:srgbClr val="FFF25A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blind spot</a:t>
            </a:r>
            <a:r>
              <a:rPr lang="en-US" kern="0" dirty="0" smtClean="0">
                <a:latin typeface="Abadi MT Condensed Extra Bold"/>
                <a:ea typeface="ＭＳ Ｐゴシック" pitchFamily="1" charset="-128"/>
                <a:cs typeface="Abadi MT Condensed Extra Bold"/>
              </a:rPr>
              <a:t>.</a:t>
            </a:r>
          </a:p>
          <a:p>
            <a:pPr lvl="2"/>
            <a:endParaRPr lang="en-US" dirty="0" smtClean="0">
              <a:latin typeface="Abadi MT Condensed Extra Bold"/>
              <a:cs typeface="Abadi MT Condensed Extra Bold"/>
            </a:endParaRPr>
          </a:p>
          <a:p>
            <a:pPr lvl="1"/>
            <a:endParaRPr lang="en-US" dirty="0" smtClean="0">
              <a:latin typeface="Abadi MT Condensed Extra Bold"/>
              <a:cs typeface="Abadi MT Condensed Extra Bold"/>
            </a:endParaRPr>
          </a:p>
          <a:p>
            <a:pPr lvl="1"/>
            <a:endParaRPr lang="en-US" dirty="0" smtClean="0">
              <a:solidFill>
                <a:srgbClr val="000000"/>
              </a:solidFill>
              <a:latin typeface="Abadi MT Condensed Extra Bold"/>
              <a:cs typeface="Abadi MT Condensed Extra Bold"/>
            </a:endParaRPr>
          </a:p>
          <a:p>
            <a:pPr lvl="1"/>
            <a:endParaRPr lang="en-US" dirty="0" smtClean="0">
              <a:latin typeface="Abadi MT Condensed Extra Bold"/>
              <a:cs typeface="Abadi MT Condensed Extra Bold"/>
            </a:endParaRPr>
          </a:p>
          <a:p>
            <a:endParaRPr lang="en-US" dirty="0" smtClean="0">
              <a:latin typeface="Abadi MT Condensed Extra Bold"/>
              <a:cs typeface="Abadi MT Condensed Extra Bold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7735" y="1813622"/>
            <a:ext cx="3264213" cy="364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Abadi MT Condensed Extra Bold"/>
                <a:cs typeface="Abadi MT Condensed Extra Bold"/>
              </a:rPr>
              <a:t>Sense of Sight</a:t>
            </a:r>
            <a:endParaRPr lang="en-US" sz="5400" b="1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4962129" cy="521401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badi MT Condensed Extra Bold"/>
                <a:cs typeface="Abadi MT Condensed Extra Bold"/>
              </a:rPr>
              <a:t>How we see</a:t>
            </a:r>
          </a:p>
          <a:p>
            <a:pPr lvl="1"/>
            <a:r>
              <a:rPr lang="en-US" kern="0" dirty="0" smtClean="0">
                <a:latin typeface="Abadi MT Condensed Extra Bold"/>
                <a:ea typeface="ＭＳ Ｐゴシック" pitchFamily="1" charset="-128"/>
                <a:cs typeface="Abadi MT Condensed Extra Bold"/>
              </a:rPr>
              <a:t>5. The optic nerves from each eye cross at the </a:t>
            </a:r>
            <a:r>
              <a:rPr lang="en-US" kern="0" dirty="0" smtClean="0">
                <a:solidFill>
                  <a:srgbClr val="FFF25A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optic chiasm</a:t>
            </a:r>
            <a:r>
              <a:rPr lang="en-US" kern="0" dirty="0" smtClean="0">
                <a:latin typeface="Abadi MT Condensed Extra Bold"/>
                <a:ea typeface="ＭＳ Ｐゴシック" pitchFamily="1" charset="-128"/>
                <a:cs typeface="Abadi MT Condensed Extra Bold"/>
              </a:rPr>
              <a:t>.</a:t>
            </a:r>
          </a:p>
          <a:p>
            <a:pPr lvl="2"/>
            <a:r>
              <a:rPr lang="en-US" kern="0" dirty="0" smtClean="0">
                <a:latin typeface="Abadi MT Condensed Extra Bold"/>
                <a:ea typeface="ＭＳ Ｐゴシック" pitchFamily="1" charset="-128"/>
                <a:cs typeface="Abadi MT Condensed Extra Bold"/>
              </a:rPr>
              <a:t>Input from the right eye goes to the left occipital lobe</a:t>
            </a:r>
          </a:p>
          <a:p>
            <a:pPr lvl="2"/>
            <a:r>
              <a:rPr lang="en-US" kern="0" dirty="0" smtClean="0">
                <a:latin typeface="Abadi MT Condensed Extra Bold"/>
                <a:ea typeface="ＭＳ Ｐゴシック" pitchFamily="1" charset="-128"/>
                <a:cs typeface="Abadi MT Condensed Extra Bold"/>
              </a:rPr>
              <a:t>Input from the left eye goes to the right occipital lobe</a:t>
            </a:r>
          </a:p>
          <a:p>
            <a:pPr lvl="1"/>
            <a:r>
              <a:rPr lang="en-US" kern="0" dirty="0" smtClean="0">
                <a:latin typeface="Abadi MT Condensed Extra Bold"/>
                <a:ea typeface="ＭＳ Ｐゴシック" pitchFamily="1" charset="-128"/>
                <a:cs typeface="Abadi MT Condensed Extra Bold"/>
              </a:rPr>
              <a:t>6. Visual integration centers in the </a:t>
            </a:r>
            <a:r>
              <a:rPr lang="en-US" kern="0" dirty="0" smtClean="0">
                <a:solidFill>
                  <a:srgbClr val="FFF25A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occipital lobe </a:t>
            </a:r>
            <a:r>
              <a:rPr lang="en-US" kern="0" dirty="0" smtClean="0">
                <a:latin typeface="Abadi MT Condensed Extra Bold"/>
                <a:ea typeface="ＭＳ Ｐゴシック" pitchFamily="1" charset="-128"/>
                <a:cs typeface="Abadi MT Condensed Extra Bold"/>
              </a:rPr>
              <a:t>process visual input.</a:t>
            </a:r>
          </a:p>
          <a:p>
            <a:pPr lvl="2"/>
            <a:endParaRPr lang="en-US" dirty="0" smtClean="0">
              <a:latin typeface="Abadi MT Condensed Extra Bold"/>
              <a:cs typeface="Abadi MT Condensed Extra Bold"/>
            </a:endParaRPr>
          </a:p>
          <a:p>
            <a:pPr lvl="1"/>
            <a:endParaRPr lang="en-US" dirty="0" smtClean="0">
              <a:latin typeface="Abadi MT Condensed Extra Bold"/>
              <a:cs typeface="Abadi MT Condensed Extra Bold"/>
            </a:endParaRPr>
          </a:p>
          <a:p>
            <a:pPr lvl="1"/>
            <a:endParaRPr lang="en-US" dirty="0" smtClean="0">
              <a:solidFill>
                <a:srgbClr val="000000"/>
              </a:solidFill>
              <a:latin typeface="Abadi MT Condensed Extra Bold"/>
              <a:cs typeface="Abadi MT Condensed Extra Bold"/>
            </a:endParaRPr>
          </a:p>
          <a:p>
            <a:pPr lvl="1"/>
            <a:endParaRPr lang="en-US" dirty="0" smtClean="0">
              <a:latin typeface="Abadi MT Condensed Extra Bold"/>
              <a:cs typeface="Abadi MT Condensed Extra Bold"/>
            </a:endParaRPr>
          </a:p>
          <a:p>
            <a:endParaRPr lang="en-US" dirty="0" smtClean="0">
              <a:latin typeface="Abadi MT Condensed Extra Bold"/>
              <a:cs typeface="Abadi MT Condensed Extra Bold"/>
            </a:endParaRPr>
          </a:p>
        </p:txBody>
      </p:sp>
      <p:pic>
        <p:nvPicPr>
          <p:cNvPr id="4" name="Picture 2" descr="figure_10_36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2229" y="1723353"/>
            <a:ext cx="3510111" cy="423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Abadi MT Condensed Extra Bold"/>
                <a:cs typeface="Abadi MT Condensed Extra Bold"/>
              </a:rPr>
              <a:t>Vision Disorders</a:t>
            </a:r>
            <a:endParaRPr lang="en-US" sz="5400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•"/>
            </a:pPr>
            <a:r>
              <a:rPr lang="en-US" altLang="zh-CN" sz="3600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Farsightedness: trouble seeing close-up</a:t>
            </a:r>
          </a:p>
          <a:p>
            <a:pPr lvl="1">
              <a:buFontTx/>
              <a:buChar char="–"/>
            </a:pPr>
            <a:r>
              <a:rPr lang="en-US" altLang="zh-CN" sz="3200" dirty="0" smtClean="0">
                <a:latin typeface="Abadi MT Condensed Extra Bold"/>
                <a:cs typeface="Abadi MT Condensed Extra Bold"/>
              </a:rPr>
              <a:t>eye too short and/or lens too weak</a:t>
            </a:r>
          </a:p>
          <a:p>
            <a:pPr lvl="1">
              <a:buFontTx/>
              <a:buChar char="–"/>
            </a:pPr>
            <a:r>
              <a:rPr lang="en-US" altLang="zh-CN" sz="3200" dirty="0" smtClean="0">
                <a:latin typeface="Abadi MT Condensed Extra Bold"/>
                <a:cs typeface="Abadi MT Condensed Extra Bold"/>
              </a:rPr>
              <a:t>light focuses behind retina</a:t>
            </a:r>
          </a:p>
          <a:p>
            <a:pPr lvl="1">
              <a:buFontTx/>
              <a:buChar char="–"/>
            </a:pPr>
            <a:r>
              <a:rPr lang="en-US" altLang="zh-CN" sz="3200" dirty="0" smtClean="0">
                <a:latin typeface="Abadi MT Condensed Extra Bold"/>
                <a:cs typeface="Abadi MT Condensed Extra Bold"/>
              </a:rPr>
              <a:t>correct with “convex” lens to add power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3600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Nearsightedness: trouble seeing far away</a:t>
            </a:r>
          </a:p>
          <a:p>
            <a:pPr lvl="1">
              <a:spcBef>
                <a:spcPct val="50000"/>
              </a:spcBef>
              <a:buFontTx/>
              <a:buChar char="–"/>
            </a:pPr>
            <a:r>
              <a:rPr lang="en-US" altLang="zh-CN" sz="3200" dirty="0" smtClean="0">
                <a:latin typeface="Abadi MT Condensed Extra Bold"/>
                <a:cs typeface="Abadi MT Condensed Extra Bold"/>
              </a:rPr>
              <a:t>eye is too long and/or lens is too powerful</a:t>
            </a:r>
          </a:p>
          <a:p>
            <a:pPr lvl="1">
              <a:spcBef>
                <a:spcPct val="50000"/>
              </a:spcBef>
              <a:buFontTx/>
              <a:buChar char="–"/>
            </a:pPr>
            <a:r>
              <a:rPr lang="en-US" altLang="zh-CN" sz="3200" dirty="0" smtClean="0">
                <a:latin typeface="Abadi MT Condensed Extra Bold"/>
                <a:cs typeface="Abadi MT Condensed Extra Bold"/>
              </a:rPr>
              <a:t>light focuses in front of retina</a:t>
            </a:r>
          </a:p>
          <a:p>
            <a:pPr lvl="1">
              <a:spcBef>
                <a:spcPct val="50000"/>
              </a:spcBef>
              <a:buFontTx/>
              <a:buChar char="–"/>
            </a:pPr>
            <a:r>
              <a:rPr lang="en-US" altLang="zh-CN" sz="3200" dirty="0" smtClean="0">
                <a:latin typeface="Abadi MT Condensed Extra Bold"/>
                <a:cs typeface="Abadi MT Condensed Extra Bold"/>
              </a:rPr>
              <a:t>correct with “concave” lens to reduce power</a:t>
            </a:r>
          </a:p>
          <a:p>
            <a:endParaRPr lang="en-US" dirty="0">
              <a:latin typeface="Abadi MT Condensed Extra Bold"/>
              <a:cs typeface="Abadi MT Condensed Extr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" name="Picture 2" descr="figure_10_27_ab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68300"/>
            <a:ext cx="8531225" cy="613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figure_10_27c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46200"/>
            <a:ext cx="8531225" cy="41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6987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 err="1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Presbyopia</a:t>
            </a:r>
            <a:r>
              <a:rPr lang="en-US" altLang="zh-CN" sz="3600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: </a:t>
            </a:r>
            <a:r>
              <a:rPr lang="en-US" altLang="zh-CN" sz="3600" dirty="0" err="1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Oldsightedness</a:t>
            </a:r>
            <a:endParaRPr lang="en-US" altLang="zh-CN" sz="3600" dirty="0" smtClean="0">
              <a:solidFill>
                <a:srgbClr val="FFF25A"/>
              </a:solidFill>
              <a:latin typeface="Abadi MT Condensed Extra Bold"/>
              <a:cs typeface="Abadi MT Condensed Extra Bold"/>
            </a:endParaRPr>
          </a:p>
          <a:p>
            <a:pPr lvl="1">
              <a:spcBef>
                <a:spcPct val="50000"/>
              </a:spcBef>
              <a:buFont typeface="Arial"/>
              <a:buChar char="•"/>
            </a:pPr>
            <a:r>
              <a:rPr lang="en-US" altLang="zh-CN" sz="3200" dirty="0" smtClean="0">
                <a:latin typeface="Abadi MT Condensed Extra Bold"/>
                <a:cs typeface="Abadi MT Condensed Extra Bold"/>
              </a:rPr>
              <a:t>The crystalline </a:t>
            </a:r>
            <a:r>
              <a:rPr lang="en-US" altLang="zh-CN" sz="3200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lens tends to harden </a:t>
            </a:r>
            <a:r>
              <a:rPr lang="en-US" altLang="zh-CN" sz="3200" dirty="0" smtClean="0">
                <a:latin typeface="Abadi MT Condensed Extra Bold"/>
                <a:cs typeface="Abadi MT Condensed Extra Bold"/>
              </a:rPr>
              <a:t>with age</a:t>
            </a:r>
          </a:p>
          <a:p>
            <a:pPr lvl="1">
              <a:spcBef>
                <a:spcPct val="50000"/>
              </a:spcBef>
              <a:buFont typeface="Arial"/>
              <a:buChar char="•"/>
            </a:pPr>
            <a:r>
              <a:rPr lang="en-US" altLang="zh-CN" sz="3200" dirty="0" smtClean="0">
                <a:latin typeface="Abadi MT Condensed Extra Bold"/>
                <a:cs typeface="Abadi MT Condensed Extra Bold"/>
              </a:rPr>
              <a:t>The near point of distinct vision moves further and further away from the eye with age.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Abadi MT Condensed Extra Bold"/>
                <a:cs typeface="Abadi MT Condensed Extra Bold"/>
              </a:rPr>
              <a:t>The Sensory System</a:t>
            </a:r>
            <a:endParaRPr lang="en-US" sz="5400" b="1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The central nervous system receives information from the internal and external environment via the sensory organs.</a:t>
            </a:r>
          </a:p>
          <a:p>
            <a:r>
              <a:rPr lang="en-US" sz="3600" dirty="0" smtClean="0">
                <a:latin typeface="Abadi MT Condensed Extra Bold"/>
                <a:cs typeface="Abadi MT Condensed Extra Bold"/>
              </a:rPr>
              <a:t>Sensory organs are able to “sense” this information because of </a:t>
            </a:r>
            <a:r>
              <a:rPr lang="en-US" sz="3600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specialized receptors</a:t>
            </a:r>
            <a:r>
              <a:rPr lang="en-US" sz="3600" dirty="0" smtClean="0">
                <a:latin typeface="Abadi MT Condensed Extra Bold"/>
                <a:cs typeface="Abadi MT Condensed Extra Bold"/>
              </a:rPr>
              <a:t>.</a:t>
            </a:r>
          </a:p>
          <a:p>
            <a:r>
              <a:rPr lang="en-US" sz="3600" dirty="0" smtClean="0">
                <a:latin typeface="Abadi MT Condensed Extra Bold"/>
                <a:cs typeface="Abadi MT Condensed Extra Bold"/>
              </a:rPr>
              <a:t>When a receptor  is triggered, it causes an </a:t>
            </a:r>
            <a:r>
              <a:rPr lang="en-US" sz="3600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action potential </a:t>
            </a:r>
            <a:r>
              <a:rPr lang="en-US" sz="3600" dirty="0" smtClean="0">
                <a:latin typeface="Abadi MT Condensed Extra Bold"/>
                <a:cs typeface="Abadi MT Condensed Extra Bold"/>
              </a:rPr>
              <a:t>in the sensory neuron.</a:t>
            </a:r>
            <a:endParaRPr lang="en-US" sz="3600" dirty="0">
              <a:latin typeface="Abadi MT Condensed Extra Bold"/>
              <a:cs typeface="Abadi MT Condensed Extr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Abadi MT Condensed Extra Bold"/>
                <a:cs typeface="Abadi MT Condensed Extra Bold"/>
              </a:rPr>
              <a:t>Astigmatism</a:t>
            </a:r>
            <a:endParaRPr lang="en-US" sz="5400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A</a:t>
            </a:r>
            <a:r>
              <a:rPr lang="en-US" altLang="zh-CN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bnormal </a:t>
            </a:r>
            <a:r>
              <a:rPr lang="en-US" altLang="zh-CN" dirty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curvature of the cornea</a:t>
            </a:r>
          </a:p>
          <a:p>
            <a:pPr>
              <a:spcBef>
                <a:spcPct val="50000"/>
              </a:spcBef>
            </a:pPr>
            <a:r>
              <a:rPr lang="en-US" altLang="zh-CN" dirty="0">
                <a:latin typeface="Abadi MT Condensed Extra Bold"/>
                <a:cs typeface="Abadi MT Condensed Extra Bold"/>
              </a:rPr>
              <a:t>Light from vertical and horizontal direction do not focuses in the same point</a:t>
            </a:r>
            <a:endParaRPr lang="en-US" altLang="zh-CN" dirty="0" smtClean="0">
              <a:latin typeface="Abadi MT Condensed Extra Bold"/>
              <a:cs typeface="Abadi MT Condensed Extra Bold"/>
            </a:endParaRPr>
          </a:p>
          <a:p>
            <a:pPr>
              <a:spcBef>
                <a:spcPct val="50000"/>
              </a:spcBef>
            </a:pPr>
            <a:r>
              <a:rPr lang="en-US" altLang="zh-CN" dirty="0" smtClean="0">
                <a:latin typeface="Abadi MT Condensed Extra Bold"/>
                <a:cs typeface="Abadi MT Condensed Extra Bold"/>
              </a:rPr>
              <a:t>Correct </a:t>
            </a:r>
            <a:r>
              <a:rPr lang="en-US" altLang="zh-CN" dirty="0">
                <a:latin typeface="Abadi MT Condensed Extra Bold"/>
                <a:cs typeface="Abadi MT Condensed Extra Bold"/>
              </a:rPr>
              <a:t>with “cylindrical” lens to compensate</a:t>
            </a:r>
          </a:p>
          <a:p>
            <a:endParaRPr lang="en-US" dirty="0">
              <a:latin typeface="Abadi MT Condensed Extra Bold"/>
              <a:cs typeface="Abadi MT Condensed Extra Bold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4992" y="4254144"/>
            <a:ext cx="5815979" cy="244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Color </a:t>
            </a:r>
            <a:r>
              <a:rPr lang="en-US" altLang="zh-CN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Blindness</a:t>
            </a:r>
            <a:endParaRPr lang="en-US" dirty="0">
              <a:solidFill>
                <a:srgbClr val="FFF25A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–"/>
            </a:pPr>
            <a:r>
              <a:rPr lang="en-US" altLang="zh-CN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Red-green color-blindness </a:t>
            </a:r>
            <a:r>
              <a:rPr lang="en-US" altLang="zh-CN" dirty="0" smtClean="0">
                <a:latin typeface="Abadi MT Condensed Extra Bold"/>
                <a:cs typeface="Abadi MT Condensed Extra Bold"/>
              </a:rPr>
              <a:t>– occurs when red or green cones or pigments are missing</a:t>
            </a:r>
          </a:p>
          <a:p>
            <a:pPr lvl="1">
              <a:buFontTx/>
              <a:buChar char="–"/>
            </a:pPr>
            <a:r>
              <a:rPr lang="en-US" altLang="zh-CN" dirty="0" smtClean="0">
                <a:latin typeface="Abadi MT Condensed Extra Bold"/>
                <a:cs typeface="Abadi MT Condensed Extra Bold"/>
              </a:rPr>
              <a:t>Due to sex-linked gene (on X chromosomes) so more common in men.</a:t>
            </a:r>
          </a:p>
          <a:p>
            <a:pPr>
              <a:buFontTx/>
              <a:buChar char="•"/>
            </a:pPr>
            <a:r>
              <a:rPr lang="en-US" altLang="zh-CN" dirty="0">
                <a:latin typeface="Abadi MT Condensed Extra Bold"/>
                <a:cs typeface="Abadi MT Condensed Extra Bold"/>
              </a:rPr>
              <a:t>Non-sex-linked condition</a:t>
            </a:r>
            <a:endParaRPr lang="en-US" altLang="zh-CN" dirty="0" smtClean="0">
              <a:latin typeface="Abadi MT Condensed Extra Bold"/>
              <a:cs typeface="Abadi MT Condensed Extra Bold"/>
            </a:endParaRPr>
          </a:p>
          <a:p>
            <a:pPr lvl="1">
              <a:buFontTx/>
              <a:buChar char="–"/>
            </a:pPr>
            <a:r>
              <a:rPr lang="en-US" altLang="zh-CN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Blue-color blindness</a:t>
            </a:r>
            <a:r>
              <a:rPr lang="en-US" altLang="zh-CN" dirty="0" smtClean="0">
                <a:latin typeface="Abadi MT Condensed Extra Bold"/>
                <a:cs typeface="Abadi MT Condensed Extra Bold"/>
              </a:rPr>
              <a:t>- missing blue cones or pigments</a:t>
            </a:r>
          </a:p>
          <a:p>
            <a:pPr lvl="1">
              <a:buFontTx/>
              <a:buChar char="–"/>
            </a:pPr>
            <a:r>
              <a:rPr lang="en-US" altLang="zh-CN" dirty="0" err="1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M</a:t>
            </a:r>
            <a:r>
              <a:rPr lang="en-US" altLang="zh-CN" dirty="0" err="1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onochromats</a:t>
            </a:r>
            <a:r>
              <a:rPr lang="en-US" altLang="zh-CN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:  </a:t>
            </a:r>
            <a:r>
              <a:rPr lang="en-US" altLang="zh-CN" dirty="0" smtClean="0">
                <a:latin typeface="Abadi MT Condensed Extra Bold"/>
                <a:cs typeface="Abadi MT Condensed Extra Bold"/>
              </a:rPr>
              <a:t>people who are totally colorblind, more severe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Abadi MT Condensed Extra Bold"/>
                <a:cs typeface="Abadi MT Condensed Extra Bold"/>
              </a:rPr>
              <a:t>Disorders of the Eye</a:t>
            </a:r>
            <a:endParaRPr lang="en-US" sz="5400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Glaucoma</a:t>
            </a:r>
          </a:p>
          <a:p>
            <a:pPr lvl="1"/>
            <a:r>
              <a:rPr lang="en-US" dirty="0" smtClean="0">
                <a:latin typeface="Abadi MT Condensed Extra Bold"/>
                <a:cs typeface="Abadi MT Condensed Extra Bold"/>
              </a:rPr>
              <a:t>Damage to the optic nerve occurs due to increased eye pressure</a:t>
            </a:r>
          </a:p>
          <a:p>
            <a:pPr lvl="1"/>
            <a:r>
              <a:rPr lang="en-US" dirty="0" smtClean="0">
                <a:latin typeface="Abadi MT Condensed Extra Bold"/>
                <a:cs typeface="Abadi MT Condensed Extra Bold"/>
              </a:rPr>
              <a:t>Can lead to blindness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Cataracts </a:t>
            </a:r>
          </a:p>
          <a:p>
            <a:pPr lvl="1"/>
            <a:r>
              <a:rPr lang="en-US" dirty="0" smtClean="0">
                <a:latin typeface="Abadi MT Condensed Extra Bold"/>
                <a:cs typeface="Abadi MT Condensed Extra Bold"/>
              </a:rPr>
              <a:t>Clouding of the lens that affects vision</a:t>
            </a:r>
          </a:p>
          <a:p>
            <a:pPr lvl="1"/>
            <a:r>
              <a:rPr lang="en-US" dirty="0" smtClean="0">
                <a:latin typeface="Abadi MT Condensed Extra Bold"/>
                <a:cs typeface="Abadi MT Condensed Extra Bold"/>
              </a:rPr>
              <a:t>Very common in older people</a:t>
            </a:r>
            <a:endParaRPr lang="en-US" dirty="0">
              <a:latin typeface="Abadi MT Condensed Extra Bold"/>
              <a:cs typeface="Abadi MT Condensed Extra Bold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553200" y="6507163"/>
            <a:ext cx="25146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200">
                <a:ea typeface="ヒラギノ角ゴ Pro W3" pitchFamily="1" charset="-128"/>
                <a:cs typeface="ヒラギノ角ゴ Pro W3" pitchFamily="1" charset="-128"/>
              </a:rPr>
              <a:t>Figure 10.27b</a:t>
            </a:r>
          </a:p>
        </p:txBody>
      </p:sp>
      <p:pic>
        <p:nvPicPr>
          <p:cNvPr id="9" name="Picture 10" descr="catara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046538"/>
            <a:ext cx="32385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40594"/>
            <a:ext cx="3686430" cy="2949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58" y="274638"/>
            <a:ext cx="8916341" cy="5920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Abadi MT Condensed Extra Bold"/>
                <a:cs typeface="Abadi MT Condensed Extra Bold"/>
              </a:rPr>
              <a:t>Types of Sensory Receptors</a:t>
            </a:r>
            <a:endParaRPr lang="en-US" sz="5400" b="1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9022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latin typeface="Abadi MT Condensed Extra Bold"/>
                <a:cs typeface="Abadi MT Condensed Extra Bold"/>
              </a:rPr>
              <a:t>1. </a:t>
            </a:r>
            <a:r>
              <a:rPr lang="en-US" sz="3600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Mechanoreceptors</a:t>
            </a:r>
            <a:r>
              <a:rPr lang="en-US" sz="3600" dirty="0" smtClean="0">
                <a:latin typeface="Abadi MT Condensed Extra Bold"/>
                <a:cs typeface="Abadi MT Condensed Extra Bold"/>
              </a:rPr>
              <a:t> – stimulated by changes in </a:t>
            </a:r>
            <a:r>
              <a:rPr lang="en-US" sz="3600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pressure or movement</a:t>
            </a:r>
          </a:p>
          <a:p>
            <a:pPr lvl="1"/>
            <a:r>
              <a:rPr lang="en-US" dirty="0" smtClean="0">
                <a:latin typeface="Abadi MT Condensed Extra Bold"/>
                <a:cs typeface="Abadi MT Condensed Extra Bold"/>
              </a:rPr>
              <a:t>Found in </a:t>
            </a:r>
            <a:r>
              <a:rPr lang="en-US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skin and muscles</a:t>
            </a:r>
          </a:p>
          <a:p>
            <a:r>
              <a:rPr lang="en-US" sz="3600" dirty="0" smtClean="0">
                <a:latin typeface="Abadi MT Condensed Extra Bold"/>
                <a:cs typeface="Abadi MT Condensed Extra Bold"/>
              </a:rPr>
              <a:t>2. </a:t>
            </a:r>
            <a:r>
              <a:rPr lang="en-US" sz="3600" dirty="0" err="1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Thermoreceptors</a:t>
            </a:r>
            <a:r>
              <a:rPr lang="en-US" sz="3600" dirty="0" smtClean="0">
                <a:latin typeface="Abadi MT Condensed Extra Bold"/>
                <a:cs typeface="Abadi MT Condensed Extra Bold"/>
              </a:rPr>
              <a:t> – stimulated by changes in </a:t>
            </a:r>
            <a:r>
              <a:rPr lang="en-US" sz="3600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temperature</a:t>
            </a:r>
          </a:p>
          <a:p>
            <a:pPr lvl="1"/>
            <a:r>
              <a:rPr lang="en-US" dirty="0" smtClean="0">
                <a:latin typeface="Abadi MT Condensed Extra Bold"/>
                <a:cs typeface="Abadi MT Condensed Extra Bold"/>
              </a:rPr>
              <a:t>Found in </a:t>
            </a:r>
            <a:r>
              <a:rPr lang="en-US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skin</a:t>
            </a:r>
          </a:p>
          <a:p>
            <a:r>
              <a:rPr lang="en-US" dirty="0" smtClean="0">
                <a:latin typeface="Abadi MT Condensed Extra Bold"/>
                <a:cs typeface="Abadi MT Condensed Extra Bold"/>
              </a:rPr>
              <a:t>3. </a:t>
            </a:r>
            <a:r>
              <a:rPr lang="en-US" sz="3600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Pain receptors </a:t>
            </a:r>
            <a:r>
              <a:rPr lang="en-US" sz="3600" dirty="0" smtClean="0">
                <a:latin typeface="Abadi MT Condensed Extra Bold"/>
                <a:cs typeface="Abadi MT Condensed Extra Bold"/>
              </a:rPr>
              <a:t>– stimulated by </a:t>
            </a:r>
            <a:r>
              <a:rPr lang="en-US" sz="3600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tissue damage</a:t>
            </a:r>
          </a:p>
          <a:p>
            <a:pPr lvl="1"/>
            <a:r>
              <a:rPr lang="en-US" dirty="0" smtClean="0">
                <a:latin typeface="Abadi MT Condensed Extra Bold"/>
                <a:cs typeface="Abadi MT Condensed Extra Bold"/>
              </a:rPr>
              <a:t>Found in </a:t>
            </a:r>
            <a:r>
              <a:rPr lang="en-US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skin and viscera</a:t>
            </a:r>
            <a:endParaRPr lang="en-US" dirty="0">
              <a:solidFill>
                <a:srgbClr val="FFF25A"/>
              </a:solidFill>
              <a:latin typeface="Abadi MT Condensed Extra Bold"/>
              <a:cs typeface="Abadi MT Condensed Extr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latin typeface="Abadi MT Condensed Extra Bold"/>
                <a:cs typeface="Abadi MT Condensed Extra Bold"/>
              </a:rPr>
              <a:t>Types of Sensory Receptors (continued)</a:t>
            </a:r>
            <a:endParaRPr lang="en-US" sz="5400" b="1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88356" cy="4902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badi MT Condensed Extra Bold"/>
                <a:cs typeface="Abadi MT Condensed Extra Bold"/>
              </a:rPr>
              <a:t>4. </a:t>
            </a:r>
            <a:r>
              <a:rPr lang="en-US" sz="3600" dirty="0" err="1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Chemoreceptors</a:t>
            </a:r>
            <a:r>
              <a:rPr lang="en-US" sz="3600" dirty="0" smtClean="0">
                <a:latin typeface="Abadi MT Condensed Extra Bold"/>
                <a:cs typeface="Abadi MT Condensed Extra Bold"/>
              </a:rPr>
              <a:t> – stimulated by changes in </a:t>
            </a:r>
            <a:r>
              <a:rPr lang="en-US" sz="3600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chemical concentration </a:t>
            </a:r>
            <a:r>
              <a:rPr lang="en-US" sz="3600" dirty="0" smtClean="0">
                <a:latin typeface="Abadi MT Condensed Extra Bold"/>
                <a:cs typeface="Abadi MT Condensed Extra Bold"/>
              </a:rPr>
              <a:t>of substances</a:t>
            </a:r>
            <a:endParaRPr lang="en-US" sz="3600" dirty="0" smtClean="0">
              <a:solidFill>
                <a:srgbClr val="DCE6F2"/>
              </a:solidFill>
              <a:latin typeface="Abadi MT Condensed Extra Bold"/>
              <a:cs typeface="Abadi MT Condensed Extra Bold"/>
            </a:endParaRPr>
          </a:p>
          <a:p>
            <a:pPr lvl="1"/>
            <a:r>
              <a:rPr lang="en-US" dirty="0" smtClean="0">
                <a:latin typeface="Abadi MT Condensed Extra Bold"/>
                <a:cs typeface="Abadi MT Condensed Extra Bold"/>
              </a:rPr>
              <a:t>Used for </a:t>
            </a:r>
            <a:r>
              <a:rPr lang="en-US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taste and smell</a:t>
            </a:r>
          </a:p>
          <a:p>
            <a:r>
              <a:rPr lang="en-US" sz="3600" dirty="0" smtClean="0">
                <a:latin typeface="Abadi MT Condensed Extra Bold"/>
                <a:cs typeface="Abadi MT Condensed Extra Bold"/>
              </a:rPr>
              <a:t>5. </a:t>
            </a:r>
            <a:r>
              <a:rPr lang="en-US" sz="3600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Photoreceptors</a:t>
            </a:r>
            <a:r>
              <a:rPr lang="en-US" sz="3600" dirty="0" smtClean="0">
                <a:latin typeface="Abadi MT Condensed Extra Bold"/>
                <a:cs typeface="Abadi MT Condensed Extra Bold"/>
              </a:rPr>
              <a:t> – stimulated by light</a:t>
            </a:r>
            <a:endParaRPr lang="en-US" sz="3600" dirty="0" smtClean="0">
              <a:solidFill>
                <a:srgbClr val="DCE6F2"/>
              </a:solidFill>
              <a:latin typeface="Abadi MT Condensed Extra Bold"/>
              <a:cs typeface="Abadi MT Condensed Extra Bold"/>
            </a:endParaRPr>
          </a:p>
          <a:p>
            <a:pPr lvl="1"/>
            <a:r>
              <a:rPr lang="en-US" dirty="0" smtClean="0">
                <a:latin typeface="Abadi MT Condensed Extra Bold"/>
                <a:cs typeface="Abadi MT Condensed Extra Bold"/>
              </a:rPr>
              <a:t>Found only in the </a:t>
            </a:r>
            <a:r>
              <a:rPr lang="en-US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eye</a:t>
            </a:r>
            <a:endParaRPr lang="en-US" dirty="0">
              <a:solidFill>
                <a:srgbClr val="FFF25A"/>
              </a:solidFill>
              <a:latin typeface="Abadi MT Condensed Extra Bold"/>
              <a:cs typeface="Abadi MT Condensed Extra Bol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582" y="4276170"/>
            <a:ext cx="4657418" cy="2581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Abadi MT Condensed Extra Bold"/>
                <a:cs typeface="Abadi MT Condensed Extra Bold"/>
              </a:rPr>
              <a:t>Sense of Touch</a:t>
            </a:r>
            <a:endParaRPr lang="en-US" sz="5400" b="1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97730" cy="4902200"/>
          </a:xfrm>
        </p:spPr>
        <p:txBody>
          <a:bodyPr>
            <a:normAutofit fontScale="92500"/>
          </a:bodyPr>
          <a:lstStyle/>
          <a:p>
            <a:r>
              <a:rPr lang="en-US" sz="3600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Mechanoreceptors</a:t>
            </a:r>
            <a:r>
              <a:rPr lang="en-US" sz="3600" dirty="0" smtClean="0">
                <a:latin typeface="Abadi MT Condensed Extra Bold"/>
                <a:cs typeface="Abadi MT Condensed Extra Bold"/>
              </a:rPr>
              <a:t> in the skin and viscera detect varying degrees of pressure.</a:t>
            </a:r>
          </a:p>
          <a:p>
            <a:r>
              <a:rPr lang="en-US" sz="3600" dirty="0" smtClean="0">
                <a:latin typeface="Abadi MT Condensed Extra Bold"/>
                <a:cs typeface="Abadi MT Condensed Extra Bold"/>
              </a:rPr>
              <a:t>Free nerve endings have </a:t>
            </a:r>
            <a:r>
              <a:rPr lang="en-US" sz="3600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pain receptors</a:t>
            </a:r>
            <a:r>
              <a:rPr lang="en-US" sz="3600" dirty="0" smtClean="0">
                <a:latin typeface="Abadi MT Condensed Extra Bold"/>
                <a:cs typeface="Abadi MT Condensed Extra Bold"/>
              </a:rPr>
              <a:t> and </a:t>
            </a:r>
            <a:r>
              <a:rPr lang="en-US" sz="3600" dirty="0" err="1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thermoreceptors</a:t>
            </a:r>
            <a:r>
              <a:rPr lang="en-US" sz="3600" dirty="0" smtClean="0">
                <a:latin typeface="Abadi MT Condensed Extra Bold"/>
                <a:cs typeface="Abadi MT Condensed Extra Bold"/>
              </a:rPr>
              <a:t>.</a:t>
            </a:r>
          </a:p>
          <a:p>
            <a:endParaRPr lang="en-US" dirty="0">
              <a:latin typeface="Abadi MT Condensed Extra Bold"/>
              <a:cs typeface="Abadi MT Condensed Extra Bold"/>
            </a:endParaRPr>
          </a:p>
        </p:txBody>
      </p:sp>
      <p:pic>
        <p:nvPicPr>
          <p:cNvPr id="5" name="Picture 5" descr="sc8skin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4929" y="1600200"/>
            <a:ext cx="5089071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Abadi MT Condensed Extra Bold"/>
                <a:cs typeface="Abadi MT Condensed Extra Bold"/>
              </a:rPr>
              <a:t>Sense of Touch – Pain </a:t>
            </a:r>
            <a:endParaRPr lang="en-US" sz="5400" b="1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1" y="1600200"/>
            <a:ext cx="5520266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Pain is caused by chemicals released by inflamed tissues</a:t>
            </a:r>
            <a:r>
              <a:rPr lang="en-US" dirty="0" smtClean="0">
                <a:latin typeface="Abadi MT Condensed Extra Bold"/>
                <a:cs typeface="Abadi MT Condensed Extra Bold"/>
              </a:rPr>
              <a:t>.</a:t>
            </a:r>
          </a:p>
          <a:p>
            <a:pPr lvl="1"/>
            <a:r>
              <a:rPr lang="en-US" dirty="0" smtClean="0">
                <a:latin typeface="Abadi MT Condensed Extra Bold"/>
                <a:cs typeface="Abadi MT Condensed Extra Bold"/>
              </a:rPr>
              <a:t>Aspirin and ibuprofen reduce pain by blocking synthesis of these chemicals</a:t>
            </a:r>
          </a:p>
          <a:p>
            <a:r>
              <a:rPr lang="en-US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Referred pain </a:t>
            </a:r>
            <a:r>
              <a:rPr lang="en-US" dirty="0" smtClean="0">
                <a:latin typeface="Abadi MT Condensed Extra Bold"/>
                <a:cs typeface="Abadi MT Condensed Extra Bold"/>
              </a:rPr>
              <a:t>– inside  the body’s organs, pain is often felt in another area.</a:t>
            </a:r>
          </a:p>
          <a:p>
            <a:pPr lvl="1"/>
            <a:r>
              <a:rPr lang="en-US" dirty="0" smtClean="0">
                <a:latin typeface="Abadi MT Condensed Extra Bold"/>
                <a:cs typeface="Abadi MT Condensed Extra Bold"/>
              </a:rPr>
              <a:t>Ex: Pain from the heart is felt in the left shoulder and arm</a:t>
            </a:r>
          </a:p>
          <a:p>
            <a:endParaRPr lang="en-US" dirty="0">
              <a:latin typeface="Abadi MT Condensed Extra Bold"/>
              <a:cs typeface="Abadi MT Condensed Extra Bold"/>
            </a:endParaRPr>
          </a:p>
        </p:txBody>
      </p:sp>
      <p:pic>
        <p:nvPicPr>
          <p:cNvPr id="4" name="Picture 2" descr="figure_10_16b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4459" y="1600200"/>
            <a:ext cx="3629541" cy="446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Abadi MT Condensed Extra Bold"/>
                <a:cs typeface="Abadi MT Condensed Extra Bold"/>
              </a:rPr>
              <a:t>Senses of Taste &amp; Smell</a:t>
            </a:r>
            <a:endParaRPr lang="en-US" sz="5400" b="1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98386" cy="49022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>
                <a:latin typeface="Abadi MT Condensed Extra Bold"/>
                <a:cs typeface="Abadi MT Condensed Extra Bold"/>
              </a:rPr>
              <a:t>Taste and smell are “</a:t>
            </a:r>
            <a:r>
              <a:rPr lang="en-US" sz="3600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chemical senses</a:t>
            </a:r>
            <a:r>
              <a:rPr lang="en-US" sz="3600" dirty="0" smtClean="0">
                <a:latin typeface="Abadi MT Condensed Extra Bold"/>
                <a:cs typeface="Abadi MT Condensed Extra Bold"/>
              </a:rPr>
              <a:t>”</a:t>
            </a:r>
          </a:p>
          <a:p>
            <a:r>
              <a:rPr lang="en-US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Taste – </a:t>
            </a:r>
            <a:r>
              <a:rPr lang="en-US" dirty="0" err="1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tastebuds</a:t>
            </a:r>
            <a:r>
              <a:rPr lang="en-US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 containing </a:t>
            </a:r>
            <a:r>
              <a:rPr lang="en-US" dirty="0" err="1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chemoreceptors</a:t>
            </a:r>
            <a:r>
              <a:rPr lang="en-US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 are found in the epithelium of the tongue</a:t>
            </a:r>
          </a:p>
          <a:p>
            <a:r>
              <a:rPr lang="en-US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Papillae (bumps) </a:t>
            </a:r>
            <a:r>
              <a:rPr lang="en-US" dirty="0" smtClean="0">
                <a:solidFill>
                  <a:srgbClr val="000000"/>
                </a:solidFill>
                <a:latin typeface="Abadi MT Condensed Extra Bold"/>
                <a:cs typeface="Abadi MT Condensed Extra Bold"/>
              </a:rPr>
              <a:t>on the tongue contain many receptors</a:t>
            </a:r>
          </a:p>
          <a:p>
            <a:r>
              <a:rPr lang="en-US" dirty="0" smtClean="0">
                <a:latin typeface="Abadi MT Condensed Extra Bold"/>
                <a:cs typeface="Abadi MT Condensed Extra Bold"/>
              </a:rPr>
              <a:t>Receptors can distinguish between </a:t>
            </a:r>
            <a:r>
              <a:rPr lang="en-US" dirty="0" smtClean="0">
                <a:solidFill>
                  <a:srgbClr val="FFF25A"/>
                </a:solidFill>
                <a:latin typeface="Abadi MT Condensed Extra Bold"/>
                <a:cs typeface="Abadi MT Condensed Extra Bold"/>
              </a:rPr>
              <a:t>sweet, sour, salty, and bitter tastes.</a:t>
            </a:r>
            <a:endParaRPr lang="en-US" dirty="0">
              <a:solidFill>
                <a:srgbClr val="FFF25A"/>
              </a:solidFill>
              <a:latin typeface="Abadi MT Condensed Extra Bold"/>
              <a:cs typeface="Abadi MT Condensed Extra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586" y="4013736"/>
            <a:ext cx="3149600" cy="2692400"/>
          </a:xfrm>
          <a:prstGeom prst="rect">
            <a:avLst/>
          </a:prstGeom>
        </p:spPr>
      </p:pic>
      <p:pic>
        <p:nvPicPr>
          <p:cNvPr id="5" name="Picture 5" descr="figure_10_47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8020" y="1417638"/>
            <a:ext cx="2668780" cy="23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21269</TotalTime>
  <Words>1105</Words>
  <Application>Microsoft Office PowerPoint</Application>
  <PresentationFormat>On-screen Show (4:3)</PresentationFormat>
  <Paragraphs>176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ＭＳ Ｐゴシック</vt:lpstr>
      <vt:lpstr>SimSun</vt:lpstr>
      <vt:lpstr>Abadi MT Condensed Extra Bold</vt:lpstr>
      <vt:lpstr>Arial</vt:lpstr>
      <vt:lpstr>Calibri</vt:lpstr>
      <vt:lpstr>Wingdings</vt:lpstr>
      <vt:lpstr>ヒラギノ角ゴ Pro W3</vt:lpstr>
      <vt:lpstr>Office Theme</vt:lpstr>
      <vt:lpstr>Sensory System</vt:lpstr>
      <vt:lpstr>Sensory Organs</vt:lpstr>
      <vt:lpstr>The Sensory System</vt:lpstr>
      <vt:lpstr>PowerPoint Presentation</vt:lpstr>
      <vt:lpstr>Types of Sensory Receptors</vt:lpstr>
      <vt:lpstr>Types of Sensory Receptors (continued)</vt:lpstr>
      <vt:lpstr>Sense of Touch</vt:lpstr>
      <vt:lpstr>Sense of Touch – Pain </vt:lpstr>
      <vt:lpstr>Senses of Taste &amp; Smell</vt:lpstr>
      <vt:lpstr>Senses of Taste &amp; Smell</vt:lpstr>
      <vt:lpstr>Senses of Taste &amp; Smell</vt:lpstr>
      <vt:lpstr>Sense of Hearing</vt:lpstr>
      <vt:lpstr>Sense of Hearing</vt:lpstr>
      <vt:lpstr>Sense of Hearing</vt:lpstr>
      <vt:lpstr>Sense of Hearing</vt:lpstr>
      <vt:lpstr>Sense of Hearing</vt:lpstr>
      <vt:lpstr>Sense of Sight</vt:lpstr>
      <vt:lpstr>Sense of Sight</vt:lpstr>
      <vt:lpstr>PowerPoint Presentation</vt:lpstr>
      <vt:lpstr>Sense of Sight</vt:lpstr>
      <vt:lpstr>Sense of Sight</vt:lpstr>
      <vt:lpstr>Sense of Sight</vt:lpstr>
      <vt:lpstr>Sense of Sight</vt:lpstr>
      <vt:lpstr>Sense of Sight</vt:lpstr>
      <vt:lpstr>Sense of Sight</vt:lpstr>
      <vt:lpstr>Vision Disorders</vt:lpstr>
      <vt:lpstr>PowerPoint Presentation</vt:lpstr>
      <vt:lpstr>PowerPoint Presentation</vt:lpstr>
      <vt:lpstr>PowerPoint Presentation</vt:lpstr>
      <vt:lpstr>Astigmatism</vt:lpstr>
      <vt:lpstr>Color Blindness</vt:lpstr>
      <vt:lpstr>Disorders of the Eye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Sensory System</dc:title>
  <dc:creator>Kelly</dc:creator>
  <cp:lastModifiedBy>Stephens, Andrea</cp:lastModifiedBy>
  <cp:revision>33</cp:revision>
  <dcterms:created xsi:type="dcterms:W3CDTF">2012-02-16T16:23:53Z</dcterms:created>
  <dcterms:modified xsi:type="dcterms:W3CDTF">2015-07-31T23:24:38Z</dcterms:modified>
</cp:coreProperties>
</file>